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  <p:sldMasterId id="2147483684" r:id="rId3"/>
    <p:sldMasterId id="2147483672" r:id="rId4"/>
    <p:sldMasterId id="2147483660" r:id="rId5"/>
  </p:sldMasterIdLst>
  <p:notesMasterIdLst>
    <p:notesMasterId r:id="rId40"/>
  </p:notesMasterIdLst>
  <p:sldIdLst>
    <p:sldId id="256" r:id="rId6"/>
    <p:sldId id="298" r:id="rId7"/>
    <p:sldId id="299" r:id="rId8"/>
    <p:sldId id="300" r:id="rId9"/>
    <p:sldId id="308" r:id="rId10"/>
    <p:sldId id="301" r:id="rId11"/>
    <p:sldId id="302" r:id="rId12"/>
    <p:sldId id="319" r:id="rId13"/>
    <p:sldId id="337" r:id="rId14"/>
    <p:sldId id="321" r:id="rId15"/>
    <p:sldId id="322" r:id="rId16"/>
    <p:sldId id="323" r:id="rId17"/>
    <p:sldId id="324" r:id="rId18"/>
    <p:sldId id="303" r:id="rId19"/>
    <p:sldId id="309" r:id="rId20"/>
    <p:sldId id="325" r:id="rId21"/>
    <p:sldId id="326" r:id="rId22"/>
    <p:sldId id="304" r:id="rId23"/>
    <p:sldId id="328" r:id="rId24"/>
    <p:sldId id="329" r:id="rId25"/>
    <p:sldId id="331" r:id="rId26"/>
    <p:sldId id="306" r:id="rId27"/>
    <p:sldId id="313" r:id="rId28"/>
    <p:sldId id="311" r:id="rId29"/>
    <p:sldId id="332" r:id="rId30"/>
    <p:sldId id="314" r:id="rId31"/>
    <p:sldId id="315" r:id="rId32"/>
    <p:sldId id="333" r:id="rId33"/>
    <p:sldId id="316" r:id="rId34"/>
    <p:sldId id="335" r:id="rId35"/>
    <p:sldId id="334" r:id="rId36"/>
    <p:sldId id="307" r:id="rId37"/>
    <p:sldId id="336" r:id="rId38"/>
    <p:sldId id="27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11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8D4"/>
    <a:srgbClr val="E4D4E4"/>
    <a:srgbClr val="7F4CAE"/>
    <a:srgbClr val="9B71C1"/>
    <a:srgbClr val="00B0F0"/>
    <a:srgbClr val="656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83773" autoAdjust="0"/>
  </p:normalViewPr>
  <p:slideViewPr>
    <p:cSldViewPr snapToGrid="0">
      <p:cViewPr varScale="1">
        <p:scale>
          <a:sx n="63" d="100"/>
          <a:sy n="63" d="100"/>
        </p:scale>
        <p:origin x="78" y="312"/>
      </p:cViewPr>
      <p:guideLst>
        <p:guide orient="horz" pos="4133"/>
        <p:guide pos="11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763DD-9811-4DCF-AE02-D589B4D7BDF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784F-41AC-4927-8DFC-CE0DAECCB5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4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8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12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174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983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0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17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88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4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665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7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33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87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44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6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66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688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C1784F-41AC-4927-8DFC-CE0DAECCB5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478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27202-E5E9-E8A0-EDDA-C0E94F529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B7EE06-5DB6-F156-9268-2BB0C1327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0380E-9ACA-F971-7AB7-03FC7841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61783-035F-9D8A-C942-43308D7F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C3D52-F9F6-FAF8-469F-047A8E14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361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51E445-3CB4-D2F1-3129-7A8F97BB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049C6-82D0-321F-B30C-AED0C8DE5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DFFC5B-0BFD-EAE5-61EE-9D3FFB8B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2C4ACD-97BA-42FF-4283-E5314A71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5D7841-E785-245D-50BA-6B4245BF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7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48C754-911E-2704-E38B-F96199140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EFDAE5-0956-E686-9DD3-1FAA00581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AD97E-2F6E-51A4-D4D2-01C299025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3320C-CC91-4DE3-0255-2151ECD3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FA02FB-C9A6-BF62-1419-63FF11C2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72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80E9D-7A75-498B-7C1C-A5E9A5E17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44398-14B4-2D91-92E0-AB9B4183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62092-E657-BDFD-26B5-F88543D03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474B3-92B9-CA3D-63C6-76D6C95C3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A093BE-182C-A950-6A72-E4E020BC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4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EC239-104A-1732-A701-BE91C176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BF97E-B23C-5FFF-73F7-9CF913CEE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E1AD6-5135-CAC9-FF3C-6EBCC62F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CEA55-E9DD-5A88-F286-E384FF84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4F352-3AF5-1558-A8F2-61052B626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37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54847-71B8-C019-9657-3FCBFFCB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7C9F5F-8CB3-63D3-E28F-7D707784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CC315C-7DC1-EA81-DEEB-76C333DA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05230-6BC6-495B-2B68-FDA96FB5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52BFA5-0C59-1B2B-0C6F-51CF7268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26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CE623-138C-DD26-C859-677D97DC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1D1CDB-54BD-EE3F-8B53-37311B7D7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27D62-33E5-2F1D-A550-86FD7B07F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C52C91-8E1C-BFC5-5220-7B62114D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63C04-D8B9-C868-0E2F-A219FE47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CA5073-C85F-359B-EEFE-A7F266D28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14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0E26A-5CDF-6D11-D254-66496A08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9E076-A83A-8100-09B9-E7A715D9D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B837C3-5871-5ED9-05F7-76F709B36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8C938C-8761-2B58-4641-B9E266A6C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6A24B2-38C6-A2AA-AC62-12D7BC4857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9805F0-0D11-7F0D-D898-C892EE45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15F0DF-0C36-89E6-8E21-EA65DD0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914732-DCEE-EBC6-9A65-BB183E23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4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90A9B-686F-9956-005E-C4676F13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2C4510-57DE-61A4-C84E-7FF8A4AF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9ABC47-2A3F-8D83-048C-2407F24CB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97B5C7-396E-022B-D850-D999781D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33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2DB9FB-B360-810F-00B5-AD22AA7CE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9BF17A-7465-0E6D-9FFA-0CE06B0D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3556C-9201-C3EC-923D-07C2136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47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31A09-81BD-5935-B08D-2DEA5BE3D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3F63C-2AE6-057A-E4D7-829B567DB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44A423-C9C7-E237-C709-D0266F089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45F5C-6C63-BCE8-4B01-565876D6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53B048-0D43-38FA-5966-6461413E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A10383-1A34-8693-0736-25E4A62F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6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433C4-8A9A-BCB5-EDEA-1372228A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2" y="18256"/>
            <a:ext cx="11870987" cy="1032332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9D26A-CBF1-3773-4898-1E44B26B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0588"/>
            <a:ext cx="11870987" cy="530576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0091D-AD27-13F3-D053-74FEA2E8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2FDEE-D9E8-D930-5304-15988931B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3E48D0-7CF2-43E9-AE23-4659404C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5BB7350-C045-44F5-F6E1-FF1B108CDEFE}"/>
              </a:ext>
            </a:extLst>
          </p:cNvPr>
          <p:cNvCxnSpPr>
            <a:cxnSpLocks/>
          </p:cNvCxnSpPr>
          <p:nvPr userDrawn="1"/>
        </p:nvCxnSpPr>
        <p:spPr>
          <a:xfrm>
            <a:off x="321012" y="1050588"/>
            <a:ext cx="116342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47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6C3DB-0C6F-57AB-8D5B-188040F7C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A7DBEF-FB0F-3799-360C-9C1E507B5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516057-1262-63AF-0832-5E3F7EEEC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A055C0-3489-5E6B-F569-495E94048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598DCF-CA7E-F021-830A-170DA08E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3025A2-5BE6-A0F0-B25C-E6E528D9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309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E898-4E24-4A9C-0B45-D2BF2795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F211FD-1CB6-B501-E4D8-891CE98D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E208F-DDC2-4008-F2B9-C0D8D49F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DEDEB5-879D-A59B-1423-DE50F234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28CD1-465D-E4CA-E84D-A641B273C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121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BBB3AD1-6BB3-E544-2188-41C5A612D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475DD0-882B-028D-56A3-2ACFF5F2E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9D4131-C457-EC8F-E346-2302C85B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0893C-0A53-4096-ED1E-A81E6DFF2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272F-585F-C650-AE16-B13018B1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07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ACB2-89A7-2C16-9536-B63887AF5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B476F4-9D2F-C702-C55D-F7F1C07B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CDC7C3-2E45-7AFE-D37A-7906DC75C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E16A7-5BC6-5C54-B923-EE6CF2F2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87CAEE-4FE0-A75B-463D-3B6D6195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95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283CC-F4D5-AAB5-C8E6-86E032D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18960-DA55-44C8-7CC7-10F68037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4BC0D-7BC5-3911-AB76-D7AA1976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5C919-E475-4EAD-570D-5724295E4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3C621-6EFB-F4F4-09E8-425F6204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04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6529-C511-76AE-D57F-C2E522C7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CB6480-03F2-276A-D29B-4D8F25803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0EFFF-407F-B49C-AF9E-5E9195B0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98AD9E-9281-1994-C8C6-2C2F407D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8F114-E945-F29A-D88C-1EA5D075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331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81E00-AF58-6819-7661-423E402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23D0C-D157-94B4-C72B-D58CA394D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BDB7A9-850A-3793-472B-CCEC8196E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DD368-910D-9108-C5A8-5BFB71F2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6FEB76-040A-D467-AF90-CF5B520E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DF607-D6BC-510F-9B4B-9CD07CFDE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0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96333-06B5-9ED6-8E57-2E64C163D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DCDB6A-758F-6591-B762-9F0FF7745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356CE2-47CB-44DD-E388-0AE943FC6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B8D30C-41A1-35D9-81E3-756CCF80E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DE964E-BB95-6FEA-5FE6-C5F7A7CD0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E7FD24-F260-048F-AA4B-0FD9059E5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FDCACD-E50E-76ED-6BEA-CC27CB82D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4641D3-876E-21F5-6CE8-2E2DBFDC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009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A414C-F405-4A1D-0A0C-2F7BD4B0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31748A-A676-50F4-5774-BF0F2803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0538A0-A2C4-6128-23C5-7B2B45EEB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3231C9-BD87-9FCA-5589-6220BE09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967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1F2332B-4CB3-9362-858E-E3044935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586517-6285-4F87-9BD0-BEF0136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824E8-C551-5AC0-FAED-0A5D5C6A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E3C61-9725-DC03-868A-D2445E3D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C6800-5239-50CA-7953-123ED9BE4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1237FC-C324-E38D-7835-6A7184F7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ED4C37-E680-0F64-90B8-D488FA6A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22CF5-1554-9D41-2DDF-11849547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437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FEE85-F792-1EBA-DBD9-5873D7B3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70B4C2-3C7B-92E7-93E4-A033A7D4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4F2AE0-1C7D-FA59-EFAF-EB1C8D034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F6CA0D-1825-CC12-26ED-1848A4D5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E948E-DC2B-3BBC-3864-BF1436C77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F068C8-9108-7E08-9A9A-52E893DE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549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8AE54-2F30-0DD1-D3FA-36C7FB65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D77F21-D803-9E48-B43A-FD4BD7F72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4417F6-58A2-D861-E1EA-BCF04C542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AA827F-1E92-6F80-FA61-1AF876437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393EB8-DD25-F7E6-B398-2A8F57CC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1135D1-E66F-2A19-FC9A-A776AA1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7179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C9486-02C9-DF5A-FC89-5BD04A23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D54A9C-C335-AF5A-AE18-67EFBF1C3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2AF7A-45EF-2811-A559-64D27356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3E81DB-55D1-64F4-FFCF-40433DA80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6E40A-E11A-8883-621A-62089CD26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178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A4BE54-35F5-84F5-4AD1-F3C95420D9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03E3B-AC19-653A-B6BD-F95485066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B65BA-B511-C7F4-6BCC-18E371F1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F699E-1B54-8869-B995-A1D29648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EF7CB6-39A2-2BE1-E7D3-42BB60B5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466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E87F4-E5A3-E8DF-863B-2FAE70B94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AB5755-A330-BDAA-2213-999DC3DE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C57398-4598-6FE3-EC4D-274E847C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4A095F-5AA1-AABB-A222-2B1F298F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616DD-FF0B-39D7-8754-1D36B55A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647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30788-2CC0-06F9-5320-556B8AF0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82950-E933-C5DF-01E5-1D312515F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A76D6-D798-7A5F-4E28-268EB24E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80F25-7573-DA43-5023-60972761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A34AD-06D8-3440-8614-9F8119E1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829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B076-A394-4DAE-4151-8C462FD4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5202D4-5ADB-BB15-E45C-E3C404674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5E4E7-BBC2-23CB-26B7-45D1E619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6F7A09-EE7D-052F-7EF7-4946036A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CC9EE-A7F4-9403-526D-72112CDA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086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55062-FF9C-34CF-71BD-32A4CCAE3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E0CC71-C4B7-B53E-0845-078EF3660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BC446D-92AC-523D-FDD3-8AD59F754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04864-7F1C-2FC0-D1B3-F2BD1E221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A7C8-172F-23F5-F0A8-4051B73A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D7DB9A-4188-5CF3-6CAF-F862306B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07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CCDFD-0B48-1985-EFBB-6F9C3658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C9BB1-3FDB-2601-281F-D7125958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C16366-EFC1-721E-1C9E-8793BE9DB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2B3671-AA22-5EA3-2219-E2738EF85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0A5EE9-C979-1F4C-C626-9FE1B2229A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717337-F996-3DE6-DB64-3D6E2AF85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F04001-C308-7FFE-55EF-8935AE99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8D7BCC-6171-3522-1955-9D090642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31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0EB86-5F8A-9D54-6797-80C3F780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7877E-A44E-09AF-92D5-91E29D42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203621-20B0-D137-6AED-DF85C914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B415B6-B4D4-B64C-5EC8-81BC2A88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6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1C77C-E019-A882-D604-BB30FB6F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2ACDA-12A1-9CC6-2F6C-E36FD8E15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23C0DC-AF6F-710D-85FD-F722F9285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13B83-EC9F-0B04-E88C-68BF18069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F6ECA8-35C0-7207-589A-8E72B8D37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09674-C404-B8DC-DA3C-71DB551E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8811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6AF906-CFDA-6F86-725D-F8EB4220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2FFB3A-04DF-A5F3-B3F0-1AD25CBA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4A8863-F331-D02A-9417-C461710B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600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1D98F-319B-AD5A-26F4-6C00C02C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BC151-72CE-573C-F2E0-03437ED0E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9540AA-A3FD-91B7-8912-DBE4E0AFE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B15105-6427-F82B-FB16-91014884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E9FA67-19F1-FAB5-DCEC-05E6A50A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D93B1-E681-0CF1-0D8A-19631606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68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3E6C6-1D28-D16C-B491-E6229153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2AC471-6435-17D0-E11A-1D6B8319A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76A226-3320-705C-B5CF-F8F6B2A87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E03DBF-DA00-867F-BB50-2E7749FE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1EFB06-1433-8C02-E7AE-7FDC7AAB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7D502C-7A42-87A8-3DB4-C201186B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210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A9A6-9E5F-FD1B-003B-634414AD9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8B431-965D-174F-05B3-B56782DAC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CCAF04-E2CA-61BC-A27C-44A93324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B08E5-B8D6-E3D0-B521-F6D4CF48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F4F76-2A21-6A74-B59A-F536BFDC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49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5CCC8F-4E0B-24FF-7483-E2613593B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DC4D3F-0F15-84C0-4372-6FBD8AC7D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B06A4-C2D8-C446-B2B9-AEBA69B2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E30CF-BBDB-3704-8B27-F57BAA6F0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9C346-4D14-34AF-8675-0E96D399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220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87E4-622A-B025-6DF9-8F8FFA16C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B99BA5-9942-C6F9-060F-C3022117D7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AF11B-000A-2068-0748-5EDB81B9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15206-B28F-B4D0-CE33-7743CF6B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8671F-8090-098F-75B0-3CD4C9A3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49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DDF3F-8D6E-C3D8-DD43-70D752D5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AE2F8-7A45-C0E0-1F2C-C1D729CFC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726BA-22AA-FCD5-78F4-80FC3E6F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AFBEF3-F1C6-A413-1AC9-937504385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E70A9-B66F-12E5-85F0-9C57F59A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91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F1555-9AA1-4994-B8E1-90D78F9C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0D8AC-9236-28FB-2833-F9486DE98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E2ACD3-6404-6CDD-AEA8-54FED5E0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B959C-DA13-FE09-0088-6C6E2320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5C8B7-6866-37E1-57C7-4C678F52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302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16383A-EF4D-9218-225A-2608AC3D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0A3A7-01BE-F9FF-C33E-6F74D6AD1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6883E-FF2D-A8E6-983F-1226BB9A3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80AE8-E7C0-4D92-940F-77B094CFB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567EA5-F361-6DCC-3DA0-DFEF2946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D492C-8240-B289-486C-A9AF4B0D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278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3594-59D9-86FE-2AEE-B4A86798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232952-262F-B6C1-91E7-F5CB7F8BB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931FE3-15F4-0E9F-33D3-11F306643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95A169-48CA-AF1A-E7CC-ECB8BE15C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F82DF2-26AC-5EB7-0FBC-C45A98654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9C311B-A842-37A9-1BF0-A78B9EE0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DCA0A9-477B-61AC-A534-E9DDC75C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D9459A-5C96-B117-C865-B7A9CBE7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4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B817E-F503-C7C4-2903-6F97079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39DCCF-251E-E08E-C686-4CBFBC8D5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8B727B-B6DD-11C7-E766-08E499BB9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773B71-DEE7-2088-6343-8665EC508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8CEB52-E6BE-389D-9E83-7626D757B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AC5100-DD47-7C8E-27AD-81CD8D149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8D425B-AA47-18A8-75CA-236CCFF7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338192-4FFC-2FC0-E18C-D39CECF6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536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85F18-F039-53D4-1692-7597FDBA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70A0B3-FEEA-13CB-F494-1B52FCB1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3BF4C0-BE9E-8BB5-4E19-54F3F42C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C25C56-19C4-9412-148E-1375BA74B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362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E8CD0B-55B8-39E7-F1B9-FD321CE38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9D3F96-1B00-62FA-CC06-B32A2A5B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2104E9-9342-CBFC-AC81-DA93D411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8972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AB182-45CA-1586-083D-19D0CD9DD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CBB71-6453-6E37-ABD2-5C6BA557B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61803E-5AA4-6956-72C5-F384BF4F9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42ECCF-270F-44F9-908A-57015743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C8F9C2-93B8-CDE2-DFA8-0AED748F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DD70BD-F56E-98CE-79B9-4E317A4F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242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4061A-8C8F-95FA-2EEE-FA893A5A3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77F459-B83B-C122-38A8-674F0E97F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10761A-11F5-34A1-0C19-6C8399461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567128-DFE0-C14D-572E-9EA9A669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D610D2-434F-511C-18DB-4A6E039C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48CAA-B69C-A965-7F48-53461789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9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0C85A-1904-7F1C-EB42-A002B19C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FD2F2D-13FF-AE47-D9ED-D4BE5ADA6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AE95AA-449F-8B1C-6E85-A92442529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4427C-5221-2C27-5A3D-00822BCFE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ED96B4-7B34-C872-FCEB-88787187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444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53AAF0-A012-343B-2CFE-7D438B4C0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E85C4F-F737-FD3C-A4C7-F2480AC28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F3304-23CF-6BF0-3CC2-C7926C70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AE11E-C652-5699-4F0C-4859A7DB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9B8307-5443-7D76-2EEE-6DE318C5F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5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95A40-931A-B2C7-F3C3-B9022A594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89BEF7-F3AC-265F-D3E1-C737D896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43495-A3C3-0120-E9E2-AA4C2439E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06CB8F-D584-6653-FFEB-A1F9167F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55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0A9E09-8B70-5268-10DC-5F54AFFD8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DEA3B3-4EB3-5E48-5723-81039A29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D5383-ECDA-6B00-8E7A-CB39B8259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8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E757C-FB7A-0D8A-05AE-A034EF23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445D9-C4D9-B56C-2737-A18C451E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ACD244-CA42-0766-4DB7-7C29F2FF8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3CA485-3261-95CC-77A1-BB96AF90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BCF5AC-D147-26F4-3DA9-A24EECB7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4FC86-F477-5710-3565-6151DA3D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4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6F4B3D-396A-16CE-8005-5822BC53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DDAA7F-D0D1-4BDA-FD4A-886EE11B0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A2888-A45D-D407-B186-E63A3EB0D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E74AA3-6B6B-5FBB-D74C-28D8E5B9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0FAD7B-917F-9CE9-B6EB-CA26D1B20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35FE30-9644-6099-B6E3-D24859D0C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0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206950-71A6-C251-FA87-8CB4F6427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E28727-8FF7-80BC-C2AD-56C5DBFA0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3C0C9-1525-0A84-B579-AC0D561D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25F62-245C-46DB-A304-CFD4BC21750C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D58-6233-6604-3926-7B887C8BB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53834F-D26A-A6FA-16FB-B8B138FB3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087B-E377-4D83-B22C-3D3BF2678E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3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05C84DB-B20E-B9B9-808A-A4F7678E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9E0BC4-B815-3430-9223-174A7145E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A26DA-DBA4-7B51-99AF-3B70C3BF6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CBE0-11C9-4264-BB1E-B68521DCD262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3C56EF-2565-6D98-2527-DC1C376BAE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7F513-D9A4-49FA-6AA1-09E28A78F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74096-8571-4C9B-9E16-577EF6C60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2F0D65-FCE1-34F8-6F33-57D1B8D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C6C99-7B68-57C2-4150-9ABC8217E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2ACB6-6DDE-AAF6-0973-C69BF465B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EF4FB-2F72-4301-B247-E1B4C2D1AE98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2A255-7D37-E6DF-5470-43413D85B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8E420-E59A-C028-BBFC-AB6BF70B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98E66-A393-410C-A127-56D78B8FB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5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888C4C-555F-8963-66ED-EECC1C41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AC0F3-CD51-3E6F-7CBD-7C4EABE9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4AF61B-FBBC-1138-FDD4-0BCAC8425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B542-283E-488C-84CE-1FBEF95C541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76454-36ED-13CC-0BAF-F80697E4F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8B95BF-58AE-EBA7-A1C8-ADFD854D8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6062-E624-487D-AE05-7359E7FBCE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059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F90C0E-E158-665D-690A-D0E96822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8A93FC-7F2F-2D21-C066-E5CE04DE6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AF64A7-62A8-42FD-8416-A206660BE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0B379-87CC-4005-9B4A-715F5D1EFA4A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5B248-473C-19AB-8041-106BE8636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932108-6587-AA21-2B3C-C060226F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7D1DF-A9E3-4F6C-A862-E78387F61A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7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CF7AB-7A73-FB79-39FB-70982608B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989" y="1122363"/>
            <a:ext cx="6870023" cy="2387600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9CA930-DB16-A142-D68D-1679E7203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85402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2023.05.17 </a:t>
            </a:r>
            <a:r>
              <a:rPr lang="ko-KR" altLang="en-US" dirty="0"/>
              <a:t>공학 딥러닝</a:t>
            </a:r>
            <a:endParaRPr lang="en-US" altLang="ko-KR" dirty="0"/>
          </a:p>
          <a:p>
            <a:r>
              <a:rPr lang="ko-KR" altLang="en-US" dirty="0"/>
              <a:t>이소영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757F4-84FF-C300-7CB7-F80F7AB9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832" y="2055795"/>
            <a:ext cx="8776335" cy="1687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04BB8B-B430-508D-5D2F-ECBE9E493900}"/>
              </a:ext>
            </a:extLst>
          </p:cNvPr>
          <p:cNvSpPr txBox="1"/>
          <p:nvPr/>
        </p:nvSpPr>
        <p:spPr>
          <a:xfrm>
            <a:off x="1869440" y="3602038"/>
            <a:ext cx="1935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2023 </a:t>
            </a:r>
            <a:r>
              <a:rPr lang="en-US" altLang="ko-KR" dirty="0" err="1"/>
              <a:t>arXiv</a:t>
            </a:r>
            <a:endParaRPr lang="en-US" altLang="ko-KR" dirty="0"/>
          </a:p>
          <a:p>
            <a:r>
              <a:rPr lang="en-US" altLang="ko-KR" dirty="0"/>
              <a:t>Facebook research</a:t>
            </a:r>
          </a:p>
        </p:txBody>
      </p:sp>
    </p:spTree>
    <p:extLst>
      <p:ext uri="{BB962C8B-B14F-4D97-AF65-F5344CB8AC3E}">
        <p14:creationId xmlns:p14="http://schemas.microsoft.com/office/powerpoint/2010/main" val="4228899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0588"/>
            <a:ext cx="11870987" cy="580741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Prompt encoder</a:t>
            </a:r>
          </a:p>
          <a:p>
            <a:pPr lvl="1"/>
            <a:r>
              <a:rPr lang="en-US" altLang="ko-KR" b="1" dirty="0"/>
              <a:t>Sparse</a:t>
            </a:r>
            <a:r>
              <a:rPr lang="en-US" altLang="ko-KR" dirty="0"/>
              <a:t> prompts (points, boxes, text): mapped to 256- dimensional vectorial embeddings</a:t>
            </a:r>
          </a:p>
          <a:p>
            <a:pPr lvl="2"/>
            <a:r>
              <a:rPr lang="en-US" altLang="ko-KR" dirty="0"/>
              <a:t>Points: positional encoding of the point’s location + foreground/background embedding (learned)</a:t>
            </a:r>
          </a:p>
          <a:p>
            <a:pPr lvl="2"/>
            <a:r>
              <a:rPr lang="en-US" altLang="ko-KR" dirty="0"/>
              <a:t>Boxes: pair of two components</a:t>
            </a:r>
          </a:p>
          <a:p>
            <a:pPr lvl="3"/>
            <a:r>
              <a:rPr lang="en-US" altLang="ko-KR" dirty="0"/>
              <a:t>(1) the positional encoding of its top-left corner + learned embedding representing “top-left corner” </a:t>
            </a:r>
          </a:p>
          <a:p>
            <a:pPr lvl="3"/>
            <a:r>
              <a:rPr lang="en-US" altLang="ko-KR" dirty="0"/>
              <a:t>(2) the same structure but using a learned embedding indicating “bottom-right corner”</a:t>
            </a:r>
          </a:p>
          <a:p>
            <a:pPr lvl="2"/>
            <a:r>
              <a:rPr lang="en-US" altLang="ko-KR" dirty="0"/>
              <a:t>Free-from text: text encoder from CLIP</a:t>
            </a:r>
          </a:p>
          <a:p>
            <a:pPr lvl="1"/>
            <a:r>
              <a:rPr lang="en-US" altLang="ko-KR" b="1" dirty="0"/>
              <a:t>Dense</a:t>
            </a:r>
            <a:r>
              <a:rPr lang="en-US" altLang="ko-KR" dirty="0"/>
              <a:t> prompts (masks): convolutions and summed element-wise with the image embedding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48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0588"/>
            <a:ext cx="11870987" cy="578915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(Lightweight) Mask decoder</a:t>
            </a:r>
          </a:p>
          <a:p>
            <a:pPr lvl="1"/>
            <a:endParaRPr lang="en-US" altLang="ko-KR" b="1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72E54F-933A-8265-F722-849FED42B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427"/>
          <a:stretch/>
        </p:blipFill>
        <p:spPr>
          <a:xfrm>
            <a:off x="2301241" y="3945166"/>
            <a:ext cx="6858000" cy="2469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CAEC2-FE62-CFB8-D3C2-88B37799D900}"/>
              </a:ext>
            </a:extLst>
          </p:cNvPr>
          <p:cNvSpPr txBox="1"/>
          <p:nvPr/>
        </p:nvSpPr>
        <p:spPr>
          <a:xfrm>
            <a:off x="1165882" y="5391648"/>
            <a:ext cx="13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similar to </a:t>
            </a:r>
          </a:p>
          <a:p>
            <a:r>
              <a:rPr lang="en-US" altLang="ko-KR" sz="1400" dirty="0" err="1"/>
              <a:t>ViT</a:t>
            </a:r>
            <a:r>
              <a:rPr lang="en-US" altLang="ko-KR" sz="1400" dirty="0"/>
              <a:t> [class] token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8778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Resolving ambiguity</a:t>
            </a:r>
          </a:p>
          <a:p>
            <a:pPr lvl="1"/>
            <a:r>
              <a:rPr lang="en-US" altLang="ko-KR" dirty="0"/>
              <a:t>Predict </a:t>
            </a:r>
            <a:r>
              <a:rPr lang="en-US" altLang="ko-KR" b="1" dirty="0"/>
              <a:t>3 masks</a:t>
            </a:r>
            <a:r>
              <a:rPr lang="en-US" altLang="ko-KR" dirty="0"/>
              <a:t>: whole, part, and subpart</a:t>
            </a:r>
          </a:p>
          <a:p>
            <a:pPr lvl="1"/>
            <a:r>
              <a:rPr lang="en-US" altLang="ko-KR" dirty="0"/>
              <a:t>Compute the loss between the ground truth and </a:t>
            </a:r>
            <a:r>
              <a:rPr lang="en-US" altLang="ko-KR" b="1" dirty="0"/>
              <a:t>each of the predicted masks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but only </a:t>
            </a:r>
            <a:r>
              <a:rPr lang="en-US" altLang="ko-KR" b="1" dirty="0"/>
              <a:t>backpropagate from the lowest loss</a:t>
            </a:r>
          </a:p>
          <a:p>
            <a:pPr lvl="1"/>
            <a:r>
              <a:rPr lang="en-US" altLang="ko-KR" dirty="0"/>
              <a:t>Add a small head: that </a:t>
            </a:r>
            <a:r>
              <a:rPr lang="en-US" altLang="ko-KR" b="1" dirty="0"/>
              <a:t>estimates the </a:t>
            </a:r>
            <a:r>
              <a:rPr lang="en-US" altLang="ko-KR" b="1" dirty="0" err="1"/>
              <a:t>IoU</a:t>
            </a:r>
            <a:r>
              <a:rPr lang="en-US" altLang="ko-KR" b="1" dirty="0"/>
              <a:t> (score) </a:t>
            </a:r>
            <a:r>
              <a:rPr lang="en-US" altLang="ko-KR" dirty="0"/>
              <a:t>between each predicted mask and the object it covers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Loss and training</a:t>
            </a:r>
          </a:p>
          <a:p>
            <a:pPr lvl="1"/>
            <a:r>
              <a:rPr lang="en-US" altLang="ko-KR" b="1" dirty="0"/>
              <a:t>Mask</a:t>
            </a:r>
            <a:r>
              <a:rPr lang="en-US" altLang="ko-KR" dirty="0"/>
              <a:t> prediction: Focal loss + dice loss (20:1)</a:t>
            </a:r>
          </a:p>
          <a:p>
            <a:pPr lvl="1"/>
            <a:r>
              <a:rPr lang="en-US" altLang="ko-KR" b="1" dirty="0" err="1"/>
              <a:t>IoU</a:t>
            </a:r>
            <a:r>
              <a:rPr lang="en-US" altLang="ko-KR" dirty="0"/>
              <a:t> prediction: mean-square-error (MSE) loss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4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 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1.1B mask dataset, SA-1B</a:t>
            </a:r>
          </a:p>
          <a:p>
            <a:r>
              <a:rPr lang="en-US" altLang="ko-KR" dirty="0"/>
              <a:t>The data engine has three stages: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Model-assisted manual annotation stage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Semi-automatic stage </a:t>
            </a:r>
            <a:r>
              <a:rPr lang="en-US" altLang="ko-KR" dirty="0"/>
              <a:t>with a mix of automatically predicted masks and model-assisted annotation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b="1" dirty="0"/>
              <a:t>Fully automatic stage </a:t>
            </a:r>
            <a:r>
              <a:rPr lang="en-US" altLang="ko-KR" dirty="0"/>
              <a:t>in which our model generates masks without annotator input.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3419C-EA92-CEDF-5839-4D26E3F75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94" y="3703510"/>
            <a:ext cx="3808412" cy="28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5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BD023-5081-C667-B5C0-35C5B89E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 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7AA4C-0E43-50D4-8BD4-12E5942B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1. Assisted-manual stage</a:t>
            </a:r>
          </a:p>
          <a:p>
            <a:r>
              <a:rPr lang="en-US" altLang="ko-KR" dirty="0"/>
              <a:t>Human</a:t>
            </a:r>
          </a:p>
          <a:p>
            <a:pPr lvl="1"/>
            <a:r>
              <a:rPr lang="en-US" altLang="ko-KR" dirty="0"/>
              <a:t>Clicking foreground / background object points </a:t>
            </a:r>
            <a:r>
              <a:rPr lang="en-US" altLang="ko-KR" dirty="0">
                <a:sym typeface="Wingdings" panose="05000000000000000000" pitchFamily="2" charset="2"/>
              </a:rPr>
              <a:t> refine</a:t>
            </a:r>
          </a:p>
          <a:p>
            <a:pPr lvl="1"/>
            <a:r>
              <a:rPr lang="en-US" altLang="ko-KR" dirty="0"/>
              <a:t>Proceed to the next image once a mask took over 30 seconds to annotate</a:t>
            </a:r>
          </a:p>
          <a:p>
            <a:r>
              <a:rPr lang="en-US" altLang="ko-KR" dirty="0"/>
              <a:t>SAM</a:t>
            </a:r>
          </a:p>
          <a:p>
            <a:pPr lvl="1"/>
            <a:r>
              <a:rPr lang="en-US" altLang="ko-KR" dirty="0"/>
              <a:t>Start: trained using common </a:t>
            </a:r>
            <a:r>
              <a:rPr lang="en-US" altLang="ko-KR" b="1" dirty="0"/>
              <a:t>public segmentation datasets</a:t>
            </a:r>
          </a:p>
          <a:p>
            <a:pPr lvl="1"/>
            <a:r>
              <a:rPr lang="en-US" altLang="ko-KR" b="1" dirty="0"/>
              <a:t>retrained</a:t>
            </a:r>
            <a:r>
              <a:rPr lang="en-US" altLang="ko-KR" dirty="0"/>
              <a:t> using only newly annotated masks (</a:t>
            </a:r>
            <a:r>
              <a:rPr lang="en-US" altLang="ko-KR" b="1" dirty="0"/>
              <a:t>retraining</a:t>
            </a:r>
            <a:r>
              <a:rPr lang="en-US" altLang="ko-KR" dirty="0"/>
              <a:t> </a:t>
            </a:r>
            <a:r>
              <a:rPr lang="en-US" altLang="ko-KR" b="1" dirty="0"/>
              <a:t>6 times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SAM scaled from </a:t>
            </a:r>
            <a:r>
              <a:rPr lang="en-US" altLang="ko-KR" dirty="0" err="1"/>
              <a:t>ViT</a:t>
            </a:r>
            <a:r>
              <a:rPr lang="en-US" altLang="ko-KR" dirty="0"/>
              <a:t>-B to </a:t>
            </a:r>
            <a:r>
              <a:rPr lang="en-US" altLang="ko-KR" dirty="0" err="1"/>
              <a:t>ViT</a:t>
            </a:r>
            <a:r>
              <a:rPr lang="en-US" altLang="ko-KR" dirty="0"/>
              <a:t>-H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Overall, we collected </a:t>
            </a:r>
            <a:r>
              <a:rPr lang="en-US" altLang="ko-KR" b="1" dirty="0"/>
              <a:t>4.3M masks from 120k images</a:t>
            </a:r>
            <a:r>
              <a:rPr lang="en-US" altLang="ko-KR" dirty="0"/>
              <a:t> in this stage.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39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BD023-5081-C667-B5C0-35C5B89E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 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7AA4C-0E43-50D4-8BD4-12E5942B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2. Semi-automatic stage</a:t>
            </a:r>
          </a:p>
          <a:p>
            <a:r>
              <a:rPr lang="en-US" altLang="ko-KR" dirty="0"/>
              <a:t>Aim: </a:t>
            </a:r>
            <a:r>
              <a:rPr lang="en-US" altLang="ko-KR" b="1" dirty="0"/>
              <a:t>increase the diversity </a:t>
            </a:r>
            <a:r>
              <a:rPr lang="en-US" altLang="ko-KR" dirty="0"/>
              <a:t>of masks</a:t>
            </a:r>
          </a:p>
          <a:p>
            <a:r>
              <a:rPr lang="en-US" altLang="ko-KR" dirty="0"/>
              <a:t>First </a:t>
            </a:r>
            <a:r>
              <a:rPr lang="en-US" altLang="ko-KR" b="1" dirty="0"/>
              <a:t>automatically (SAM) detected confident masks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/>
              <a:t>annotate (human) any additional </a:t>
            </a:r>
            <a:r>
              <a:rPr lang="en-US" altLang="ko-KR" dirty="0"/>
              <a:t>unannotated objects</a:t>
            </a:r>
          </a:p>
          <a:p>
            <a:r>
              <a:rPr lang="en-US" altLang="ko-KR" dirty="0"/>
              <a:t>Detect </a:t>
            </a:r>
            <a:r>
              <a:rPr lang="en-US" altLang="ko-KR" b="1" dirty="0"/>
              <a:t>confident</a:t>
            </a:r>
            <a:r>
              <a:rPr lang="en-US" altLang="ko-KR" dirty="0"/>
              <a:t> masks</a:t>
            </a:r>
          </a:p>
          <a:p>
            <a:pPr lvl="1"/>
            <a:r>
              <a:rPr lang="en-US" altLang="ko-KR" dirty="0"/>
              <a:t> Trained a bounding box </a:t>
            </a:r>
            <a:r>
              <a:rPr lang="en-US" altLang="ko-KR" b="1" dirty="0"/>
              <a:t>detector(Faster R-CNN) </a:t>
            </a:r>
            <a:r>
              <a:rPr lang="en-US" altLang="ko-KR" dirty="0"/>
              <a:t>on all first stage masks using a generic “object” category. 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Collected an </a:t>
            </a:r>
            <a:r>
              <a:rPr lang="en-US" altLang="ko-KR" b="1" dirty="0"/>
              <a:t>additional 5.9M masks in 180k images </a:t>
            </a:r>
            <a:r>
              <a:rPr lang="en-US" altLang="ko-KR" dirty="0"/>
              <a:t>(for a total of 10.2M masks).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80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BD023-5081-C667-B5C0-35C5B89E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 Engine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7AA4C-0E43-50D4-8BD4-12E5942B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/>
              <a:t>3. Fully automatic stage</a:t>
            </a:r>
          </a:p>
          <a:p>
            <a:r>
              <a:rPr lang="en-US" altLang="ko-KR" dirty="0"/>
              <a:t>Developed the </a:t>
            </a:r>
            <a:r>
              <a:rPr lang="en-US" altLang="ko-KR" b="1" dirty="0"/>
              <a:t>ambiguity-aware model</a:t>
            </a:r>
          </a:p>
          <a:p>
            <a:r>
              <a:rPr lang="en-US" altLang="ko-KR" dirty="0"/>
              <a:t>Prompt: the model with a </a:t>
            </a:r>
            <a:r>
              <a:rPr lang="en-US" altLang="ko-KR" b="1" dirty="0"/>
              <a:t>32×32 regular grid of points</a:t>
            </a:r>
          </a:p>
          <a:p>
            <a:r>
              <a:rPr lang="en-US" altLang="ko-KR" dirty="0"/>
              <a:t>Select confident masks</a:t>
            </a:r>
          </a:p>
          <a:p>
            <a:pPr lvl="1"/>
            <a:r>
              <a:rPr lang="en-US" altLang="ko-KR" dirty="0"/>
              <a:t>A mask stable if thresholding the probability map at 0.5 − δ and 0.5 + δ results in similar masks</a:t>
            </a:r>
          </a:p>
          <a:p>
            <a:r>
              <a:rPr lang="en-US" altLang="ko-KR" dirty="0"/>
              <a:t>Filter duplicates: using non-maximal suppression (NMS)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Fully automatic </a:t>
            </a:r>
            <a:r>
              <a:rPr lang="en-US" altLang="ko-KR" dirty="0"/>
              <a:t>mask generation to all </a:t>
            </a:r>
            <a:r>
              <a:rPr lang="en-US" altLang="ko-KR" b="1" dirty="0"/>
              <a:t>11M images</a:t>
            </a:r>
            <a:r>
              <a:rPr lang="en-US" altLang="ko-KR" dirty="0"/>
              <a:t>, producing a total of </a:t>
            </a:r>
            <a:r>
              <a:rPr lang="en-US" altLang="ko-KR" b="1" dirty="0"/>
              <a:t>1.1B high-quality masks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67060-187E-294C-63D1-B01FA3C8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94" y="617075"/>
            <a:ext cx="4017024" cy="269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Dataset: SA-1B</a:t>
            </a:r>
          </a:p>
          <a:p>
            <a:r>
              <a:rPr lang="en-US" altLang="ko-KR" dirty="0"/>
              <a:t>Images</a:t>
            </a:r>
          </a:p>
          <a:p>
            <a:pPr lvl="1"/>
            <a:r>
              <a:rPr lang="en-US" altLang="ko-KR" dirty="0"/>
              <a:t>11M diverse, licensed</a:t>
            </a:r>
          </a:p>
          <a:p>
            <a:pPr lvl="1"/>
            <a:r>
              <a:rPr lang="en-US" altLang="ko-KR" dirty="0"/>
              <a:t>High-resolution: 3300×4950 pixels on average</a:t>
            </a:r>
          </a:p>
          <a:p>
            <a:r>
              <a:rPr lang="en-US" altLang="ko-KR" dirty="0"/>
              <a:t>Masks</a:t>
            </a:r>
          </a:p>
          <a:p>
            <a:pPr lvl="1"/>
            <a:r>
              <a:rPr lang="en-US" altLang="ko-KR" dirty="0"/>
              <a:t>Data engine produced 1.1B masks, 99.1% of which were generated fully automatically.</a:t>
            </a:r>
          </a:p>
          <a:p>
            <a:pPr lvl="1"/>
            <a:r>
              <a:rPr lang="en-US" altLang="ko-KR" dirty="0"/>
              <a:t>Quality analysis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dirty="0">
                <a:sym typeface="Wingdings" panose="05000000000000000000" pitchFamily="2" charset="2"/>
              </a:rPr>
              <a:t>SA-1B only includes automatically generated masks</a:t>
            </a:r>
            <a:endParaRPr lang="en-US" altLang="ko-KR" b="1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727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853FF-18E3-FD1C-C5A6-B77E736B9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A2520-8F21-49BC-3AAF-6BA76133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Mask quality</a:t>
            </a:r>
          </a:p>
          <a:p>
            <a:pPr lvl="1"/>
            <a:r>
              <a:rPr lang="en-US" altLang="ko-KR" dirty="0"/>
              <a:t>Randomly sampled 500 images (∼50k masks) 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	 </a:t>
            </a:r>
            <a:r>
              <a:rPr lang="en-US" altLang="ko-KR" dirty="0"/>
              <a:t>professional annotators to improve the quality of all masks in these images.</a:t>
            </a:r>
          </a:p>
          <a:p>
            <a:pPr lvl="1"/>
            <a:r>
              <a:rPr lang="en-US" altLang="ko-KR" dirty="0"/>
              <a:t>Pairs of automatically predicted and professionally corrected masks</a:t>
            </a:r>
          </a:p>
          <a:p>
            <a:pPr lvl="2"/>
            <a:r>
              <a:rPr lang="en-US" altLang="ko-KR" b="1" dirty="0"/>
              <a:t>94% of pairs have greater than 90% </a:t>
            </a:r>
            <a:r>
              <a:rPr lang="en-US" altLang="ko-KR" b="1" dirty="0" err="1"/>
              <a:t>IoU</a:t>
            </a:r>
            <a:r>
              <a:rPr lang="en-US" altLang="ko-KR" b="1" dirty="0"/>
              <a:t> </a:t>
            </a:r>
            <a:r>
              <a:rPr lang="en-US" altLang="ko-KR" dirty="0"/>
              <a:t>(97% of pairs have greater than 75% </a:t>
            </a:r>
            <a:r>
              <a:rPr lang="en-US" altLang="ko-KR" dirty="0" err="1"/>
              <a:t>IoU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Prior work estimates </a:t>
            </a:r>
            <a:r>
              <a:rPr lang="en-US" altLang="ko-KR" b="1" dirty="0"/>
              <a:t>inter-annotator consistency at 85-91% </a:t>
            </a:r>
            <a:r>
              <a:rPr lang="en-US" altLang="ko-KR" b="1" dirty="0" err="1"/>
              <a:t>IoU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1605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9F841-23D6-E8BC-181C-6E727AD3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D3918-F3FC-76FA-9ACF-E46952A75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3748"/>
            <a:ext cx="11870987" cy="57062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dirty="0"/>
              <a:t>Abstract</a:t>
            </a:r>
          </a:p>
          <a:p>
            <a:pPr marL="457200" indent="-457200">
              <a:buAutoNum type="arabicPeriod"/>
            </a:pPr>
            <a:r>
              <a:rPr lang="en-US" altLang="ko-KR" dirty="0"/>
              <a:t>Introduction</a:t>
            </a:r>
          </a:p>
          <a:p>
            <a:pPr marL="457200" indent="-457200">
              <a:buAutoNum type="arabicPeriod"/>
            </a:pPr>
            <a:r>
              <a:rPr lang="en-US" altLang="ko-KR" dirty="0"/>
              <a:t>Segment Anything </a:t>
            </a:r>
          </a:p>
          <a:p>
            <a:pPr lvl="1"/>
            <a:r>
              <a:rPr lang="en-US" altLang="ko-KR" sz="2000" dirty="0"/>
              <a:t>Task</a:t>
            </a:r>
          </a:p>
          <a:p>
            <a:pPr lvl="1"/>
            <a:r>
              <a:rPr lang="en-US" altLang="ko-KR" sz="2000" dirty="0"/>
              <a:t>Model</a:t>
            </a:r>
          </a:p>
          <a:p>
            <a:pPr lvl="1"/>
            <a:r>
              <a:rPr lang="en-US" altLang="ko-KR" sz="2000" dirty="0"/>
              <a:t>Data Engine</a:t>
            </a:r>
          </a:p>
          <a:p>
            <a:pPr lvl="1"/>
            <a:r>
              <a:rPr lang="en-US" altLang="ko-KR" sz="2000" dirty="0"/>
              <a:t>Dataset</a:t>
            </a:r>
          </a:p>
          <a:p>
            <a:pPr marL="457200" indent="-457200">
              <a:buAutoNum type="arabicPeriod"/>
            </a:pPr>
            <a:r>
              <a:rPr lang="en-US" altLang="ko-KR" dirty="0"/>
              <a:t>Zero-Shot Transfer Experiments</a:t>
            </a:r>
          </a:p>
          <a:p>
            <a:pPr marL="457200" indent="-457200">
              <a:buAutoNum type="arabicPeriod"/>
            </a:pPr>
            <a:r>
              <a:rPr lang="en-US" altLang="ko-KR" dirty="0"/>
              <a:t>Discussion</a:t>
            </a:r>
          </a:p>
          <a:p>
            <a:pPr marL="457200" indent="-457200">
              <a:buAutoNum type="arabicPeriod"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4FFAD3-64F3-41C9-0BC8-D8E7BF83BBD6}"/>
              </a:ext>
            </a:extLst>
          </p:cNvPr>
          <p:cNvSpPr/>
          <p:nvPr/>
        </p:nvSpPr>
        <p:spPr>
          <a:xfrm>
            <a:off x="5152102" y="757084"/>
            <a:ext cx="6882581" cy="432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2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13AF4-788D-4998-EA1F-8C14E1A3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C1EB0-2DE9-A1BC-2DFC-8720AE90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Mask properties</a:t>
            </a:r>
          </a:p>
          <a:p>
            <a:pPr lvl="1"/>
            <a:r>
              <a:rPr lang="en-US" altLang="ko-KR" dirty="0"/>
              <a:t>Greater coverage of image corners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Compare by size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1B667-EC39-B672-47EB-CE7BFCDF3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68" y="2082920"/>
            <a:ext cx="4709148" cy="1458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BE040C-6147-7FBC-A013-E8117F1771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35"/>
          <a:stretch/>
        </p:blipFill>
        <p:spPr>
          <a:xfrm>
            <a:off x="1643308" y="4007110"/>
            <a:ext cx="8905383" cy="16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90347-2499-9469-517F-F2A71198405D}"/>
              </a:ext>
            </a:extLst>
          </p:cNvPr>
          <p:cNvSpPr txBox="1"/>
          <p:nvPr/>
        </p:nvSpPr>
        <p:spPr>
          <a:xfrm>
            <a:off x="2205203" y="5728238"/>
            <a:ext cx="2457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more masks per image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09942-EBDC-7607-CC9A-2ED402CDDD6E}"/>
              </a:ext>
            </a:extLst>
          </p:cNvPr>
          <p:cNvSpPr txBox="1"/>
          <p:nvPr/>
        </p:nvSpPr>
        <p:spPr>
          <a:xfrm>
            <a:off x="5085145" y="5728238"/>
            <a:ext cx="2562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greater percentage of </a:t>
            </a:r>
          </a:p>
          <a:p>
            <a:r>
              <a:rPr lang="en-US" altLang="ko-KR" dirty="0"/>
              <a:t>small and medium </a:t>
            </a:r>
          </a:p>
          <a:p>
            <a:r>
              <a:rPr lang="en-US" altLang="ko-KR" dirty="0"/>
              <a:t>relative-size masks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D3ADD-EF2F-1ADD-4ED8-845C59B9C6EF}"/>
              </a:ext>
            </a:extLst>
          </p:cNvPr>
          <p:cNvSpPr txBox="1"/>
          <p:nvPr/>
        </p:nvSpPr>
        <p:spPr>
          <a:xfrm>
            <a:off x="7838505" y="5739162"/>
            <a:ext cx="303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similar shape complexity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42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3F3E-D80F-2920-1725-F21C64A7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Zero-Shot Transfer Experiments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C9288-69F4-A399-77FA-B90C44E6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3" y="1050588"/>
            <a:ext cx="10824508" cy="5305762"/>
          </a:xfrm>
        </p:spPr>
        <p:txBody>
          <a:bodyPr/>
          <a:lstStyle/>
          <a:p>
            <a:r>
              <a:rPr lang="en-US" altLang="ko-KR" dirty="0"/>
              <a:t>The datasets may include </a:t>
            </a:r>
            <a:r>
              <a:rPr lang="en-US" altLang="ko-KR" b="1" dirty="0"/>
              <a:t>novel image distributions</a:t>
            </a:r>
            <a:r>
              <a:rPr lang="en-US" altLang="ko-KR" dirty="0"/>
              <a:t>, such as underwater or ego-centric images that, to our knowledge, do not appear in SA-1B.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00444-9B1E-F5E5-7B89-DF2C43D8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0" y="2247930"/>
            <a:ext cx="11590420" cy="41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C5B5C-2CB5-EB25-CE24-829A6F30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87C61-A611-58B4-4BAC-873FBDDA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1. Zero-Shot </a:t>
            </a:r>
            <a:r>
              <a:rPr lang="en-US" altLang="ko-KR" sz="2400" b="1" dirty="0"/>
              <a:t>Single Point Valid Mask Evaluation Task</a:t>
            </a:r>
          </a:p>
          <a:p>
            <a:r>
              <a:rPr lang="en-US" altLang="ko-KR" dirty="0"/>
              <a:t>Task: segmenting an object from a single foreground point</a:t>
            </a:r>
          </a:p>
          <a:p>
            <a:pPr lvl="1"/>
            <a:r>
              <a:rPr lang="en-US" altLang="ko-KR" dirty="0"/>
              <a:t>evaluate only the model’s most confident mask by default</a:t>
            </a:r>
          </a:p>
          <a:p>
            <a:r>
              <a:rPr lang="en-US" altLang="ko-KR" dirty="0"/>
              <a:t>Result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AC1BC-2AB1-1992-C2FC-090CD373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33" b="27412"/>
          <a:stretch/>
        </p:blipFill>
        <p:spPr>
          <a:xfrm>
            <a:off x="541868" y="3172070"/>
            <a:ext cx="5554132" cy="3685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DE44F-2B3A-AA50-185E-153A55F96C7F}"/>
              </a:ext>
            </a:extLst>
          </p:cNvPr>
          <p:cNvSpPr txBox="1"/>
          <p:nvPr/>
        </p:nvSpPr>
        <p:spPr>
          <a:xfrm>
            <a:off x="6096000" y="34498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SAM yields higher results on 16 of the 23 datasets</a:t>
            </a:r>
          </a:p>
          <a:p>
            <a:r>
              <a:rPr lang="en-US" altLang="ko-KR" dirty="0"/>
              <a:t>“oracle” result: SAM outperforms RITM on all datasets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26ED0-613E-290C-9A04-47FF6A426331}"/>
              </a:ext>
            </a:extLst>
          </p:cNvPr>
          <p:cNvSpPr txBox="1"/>
          <p:nvPr/>
        </p:nvSpPr>
        <p:spPr>
          <a:xfrm>
            <a:off x="6096000" y="480533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“oracle” result</a:t>
            </a:r>
          </a:p>
          <a:p>
            <a:r>
              <a:rPr lang="en-US" altLang="ko-KR" dirty="0"/>
              <a:t>- Most relevant of SAM’s 3 masks is selected by comparing them to the ground truth</a:t>
            </a:r>
          </a:p>
          <a:p>
            <a:r>
              <a:rPr lang="en-US" altLang="ko-KR" dirty="0"/>
              <a:t>- Reveals the impact of ambiguity on automatic evaluation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451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C5B5C-2CB5-EB25-CE24-829A6F30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87C61-A611-58B4-4BAC-873FBDDA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1. Zero-Shot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Single Point Valid Mask Evaluation Task</a:t>
            </a:r>
          </a:p>
          <a:p>
            <a:r>
              <a:rPr lang="en-US" altLang="ko-KR" dirty="0"/>
              <a:t>Result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E3917F-8A70-23E7-A321-3F6260959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8" b="27012"/>
          <a:stretch/>
        </p:blipFill>
        <p:spPr>
          <a:xfrm>
            <a:off x="715770" y="2298310"/>
            <a:ext cx="6581772" cy="4419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F85A1-2E6A-6E29-F5A0-32B0CA5EC907}"/>
              </a:ext>
            </a:extLst>
          </p:cNvPr>
          <p:cNvSpPr txBox="1"/>
          <p:nvPr/>
        </p:nvSpPr>
        <p:spPr>
          <a:xfrm>
            <a:off x="7203440" y="2505670"/>
            <a:ext cx="4272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Annotators consistently rate the quality of SAM’s masks substantially higher than RITM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45B80-9CD0-DD0D-F764-F774180DE83D}"/>
              </a:ext>
            </a:extLst>
          </p:cNvPr>
          <p:cNvSpPr txBox="1"/>
          <p:nvPr/>
        </p:nvSpPr>
        <p:spPr>
          <a:xfrm>
            <a:off x="7203440" y="4710390"/>
            <a:ext cx="4856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the number of points increases from 1 to 9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the gap between methods decreases</a:t>
            </a:r>
          </a:p>
          <a:p>
            <a:r>
              <a:rPr lang="en-US" altLang="ko-KR" dirty="0"/>
              <a:t>: task becomes easier</a:t>
            </a:r>
          </a:p>
          <a:p>
            <a:endParaRPr lang="en-US" altLang="ko-KR" dirty="0"/>
          </a:p>
          <a:p>
            <a:r>
              <a:rPr lang="en-US" altLang="ko-KR" dirty="0"/>
              <a:t>random point sampling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the gap between SAM and the baselines grows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F275F0F-4649-A767-1F5D-6810674EC8B8}"/>
              </a:ext>
            </a:extLst>
          </p:cNvPr>
          <p:cNvCxnSpPr>
            <a:cxnSpLocks/>
          </p:cNvCxnSpPr>
          <p:nvPr/>
        </p:nvCxnSpPr>
        <p:spPr>
          <a:xfrm>
            <a:off x="715770" y="4358640"/>
            <a:ext cx="107604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90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218CA-0B50-9209-77B9-C305D93D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787B8-CEA8-8AAB-BD02-CCFC8389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2. Zero-Shot </a:t>
            </a:r>
            <a:r>
              <a:rPr lang="en-US" altLang="ko-KR" sz="2400" b="1" dirty="0"/>
              <a:t>Edge Detection</a:t>
            </a:r>
          </a:p>
          <a:p>
            <a:r>
              <a:rPr lang="en-US" altLang="ko-KR" dirty="0"/>
              <a:t>Approach: evaluate SAM on the classic low-level task of edge detection using BSDS500</a:t>
            </a:r>
          </a:p>
          <a:p>
            <a:pPr lvl="1"/>
            <a:r>
              <a:rPr lang="en-US" altLang="ko-KR" dirty="0"/>
              <a:t>Using a simplified version of our automatic mask generation pipeline</a:t>
            </a:r>
          </a:p>
          <a:p>
            <a:pPr lvl="1"/>
            <a:r>
              <a:rPr lang="en-US" altLang="ko-KR" dirty="0"/>
              <a:t>edge maps are computed</a:t>
            </a:r>
          </a:p>
          <a:p>
            <a:pPr lvl="2"/>
            <a:r>
              <a:rPr lang="en-US" altLang="ko-KR" dirty="0"/>
              <a:t>Sobel filtering of </a:t>
            </a:r>
            <a:r>
              <a:rPr lang="en-US" altLang="ko-KR" dirty="0" err="1"/>
              <a:t>unthresholded</a:t>
            </a:r>
            <a:r>
              <a:rPr lang="en-US" altLang="ko-KR" dirty="0"/>
              <a:t> mask probability maps</a:t>
            </a:r>
          </a:p>
          <a:p>
            <a:pPr lvl="2"/>
            <a:r>
              <a:rPr lang="en-US" altLang="ko-KR" dirty="0"/>
              <a:t>Standard lightweight postprocessing, including edge NMS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88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218CA-0B50-9209-77B9-C305D93D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787B8-CEA8-8AAB-BD02-CCFC8389D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2. Zero-Shot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Edge Detection</a:t>
            </a:r>
          </a:p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BCB85-80DC-6C0F-0AEC-3DE3A909A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65"/>
          <a:stretch/>
        </p:blipFill>
        <p:spPr>
          <a:xfrm>
            <a:off x="671970" y="2194681"/>
            <a:ext cx="5265767" cy="2600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534DA3-FEA2-ABC6-76D6-43DBACE3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50" y="2176539"/>
            <a:ext cx="4995280" cy="2210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D4645-1A28-EBCF-6200-AABAC8064F27}"/>
              </a:ext>
            </a:extLst>
          </p:cNvPr>
          <p:cNvSpPr txBox="1"/>
          <p:nvPr/>
        </p:nvSpPr>
        <p:spPr>
          <a:xfrm>
            <a:off x="671970" y="4957732"/>
            <a:ext cx="5688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Qualitatively: produces reasonable edge maps</a:t>
            </a:r>
          </a:p>
          <a:p>
            <a:endParaRPr lang="en-US" altLang="ko-KR" dirty="0"/>
          </a:p>
          <a:p>
            <a:r>
              <a:rPr lang="en-US" altLang="ko-KR" dirty="0"/>
              <a:t>SAM predicts more edges (bias), </a:t>
            </a:r>
          </a:p>
          <a:p>
            <a:r>
              <a:rPr lang="en-US" altLang="ko-KR" dirty="0"/>
              <a:t>including sensible ones that are not annotated in BSDS500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8F1BA-9797-108E-B4B0-6745697934F9}"/>
              </a:ext>
            </a:extLst>
          </p:cNvPr>
          <p:cNvSpPr txBox="1"/>
          <p:nvPr/>
        </p:nvSpPr>
        <p:spPr>
          <a:xfrm>
            <a:off x="9500304" y="1152542"/>
            <a:ext cx="32990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32629"/>
                </a:solidFill>
                <a:effectLst/>
                <a:latin typeface="-apple-system"/>
              </a:rPr>
              <a:t>4 </a:t>
            </a:r>
            <a:r>
              <a:rPr lang="en-US" altLang="ko-KR" sz="1200" dirty="0"/>
              <a:t>standard metrics for edge detection</a:t>
            </a:r>
            <a:endParaRPr lang="en-US" altLang="ko-KR" sz="1200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altLang="ko-KR" sz="1200" b="0" i="0" dirty="0">
                <a:solidFill>
                  <a:srgbClr val="232629"/>
                </a:solidFill>
                <a:effectLst/>
                <a:latin typeface="-apple-system"/>
              </a:rPr>
              <a:t>ODS: Optimal Dataset Scale</a:t>
            </a:r>
          </a:p>
          <a:p>
            <a:r>
              <a:rPr lang="en-US" altLang="ko-KR" sz="1200" dirty="0">
                <a:solidFill>
                  <a:srgbClr val="232629"/>
                </a:solidFill>
                <a:latin typeface="-apple-system"/>
              </a:rPr>
              <a:t>OIS: </a:t>
            </a:r>
            <a:r>
              <a:rPr lang="en-US" altLang="ko-KR" sz="1200" b="0" i="0" dirty="0">
                <a:solidFill>
                  <a:srgbClr val="232629"/>
                </a:solidFill>
                <a:effectLst/>
                <a:latin typeface="-apple-system"/>
              </a:rPr>
              <a:t>Optimal Image Scale</a:t>
            </a:r>
          </a:p>
          <a:p>
            <a:r>
              <a:rPr lang="en-US" altLang="ko-KR" sz="1200" b="0" i="0" dirty="0">
                <a:solidFill>
                  <a:srgbClr val="232629"/>
                </a:solidFill>
                <a:effectLst/>
                <a:latin typeface="-apple-system"/>
              </a:rPr>
              <a:t>AP: Average </a:t>
            </a:r>
            <a:r>
              <a:rPr lang="en-US" altLang="ko-KR" sz="1200" dirty="0">
                <a:solidFill>
                  <a:srgbClr val="232629"/>
                </a:solidFill>
                <a:latin typeface="-apple-system"/>
              </a:rPr>
              <a:t>P</a:t>
            </a:r>
            <a:r>
              <a:rPr lang="en-US" altLang="ko-KR" sz="1200" b="0" i="0" dirty="0">
                <a:solidFill>
                  <a:srgbClr val="232629"/>
                </a:solidFill>
                <a:effectLst/>
                <a:latin typeface="-apple-system"/>
              </a:rPr>
              <a:t>recision </a:t>
            </a:r>
          </a:p>
          <a:p>
            <a:r>
              <a:rPr lang="en-US" altLang="ko-KR" sz="1200" dirty="0"/>
              <a:t>R50: Recall at 50% precision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0C91E-3AF7-0959-741C-7F3ECC68B579}"/>
              </a:ext>
            </a:extLst>
          </p:cNvPr>
          <p:cNvSpPr txBox="1"/>
          <p:nvPr/>
        </p:nvSpPr>
        <p:spPr>
          <a:xfrm>
            <a:off x="6524750" y="4957732"/>
            <a:ext cx="5688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SAM’s bias: high R50, but low AP</a:t>
            </a:r>
          </a:p>
          <a:p>
            <a:endParaRPr lang="en-US" altLang="ko-KR" dirty="0"/>
          </a:p>
          <a:p>
            <a:r>
              <a:rPr lang="en-US" altLang="ko-KR" dirty="0"/>
              <a:t>Better than zero-shot transfer methods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D40EF66-4CF6-3A87-6AE0-FF72F08591ED}"/>
              </a:ext>
            </a:extLst>
          </p:cNvPr>
          <p:cNvCxnSpPr>
            <a:cxnSpLocks/>
          </p:cNvCxnSpPr>
          <p:nvPr/>
        </p:nvCxnSpPr>
        <p:spPr>
          <a:xfrm>
            <a:off x="6238240" y="2092960"/>
            <a:ext cx="0" cy="4439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364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5F7AA-E8A0-3E43-9F71-3E70579F4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10520-6AB7-D899-7FAD-0C2425CAC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3. Zero-Shot </a:t>
            </a:r>
            <a:r>
              <a:rPr lang="en-US" altLang="ko-KR" sz="2400" b="1" dirty="0"/>
              <a:t>Object Proposals</a:t>
            </a:r>
          </a:p>
          <a:p>
            <a:r>
              <a:rPr lang="en-US" altLang="ko-KR" dirty="0"/>
              <a:t>Approach: evaluate SAM on the mid-level task of object proposal generation</a:t>
            </a:r>
          </a:p>
          <a:p>
            <a:pPr lvl="1"/>
            <a:r>
              <a:rPr lang="en-US" altLang="ko-KR" dirty="0"/>
              <a:t>Compute the standard average recall (</a:t>
            </a:r>
            <a:r>
              <a:rPr lang="en-US" altLang="ko-KR" b="1" dirty="0"/>
              <a:t>AR</a:t>
            </a:r>
            <a:r>
              <a:rPr lang="en-US" altLang="ko-KR" dirty="0"/>
              <a:t>) metric for masks at 1000 proposals on LVIS v1</a:t>
            </a:r>
          </a:p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4FAD77-9B62-1678-06BF-B4ED72C1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3429000"/>
            <a:ext cx="5598160" cy="2426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77D92-A245-3AEE-4273-EE168561D890}"/>
              </a:ext>
            </a:extLst>
          </p:cNvPr>
          <p:cNvSpPr txBox="1"/>
          <p:nvPr/>
        </p:nvSpPr>
        <p:spPr>
          <a:xfrm>
            <a:off x="6502399" y="4107566"/>
            <a:ext cx="5405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ViTDet</a:t>
            </a:r>
            <a:r>
              <a:rPr lang="en-US" altLang="ko-KR" dirty="0"/>
              <a:t>-H as object proposals performs the best overall</a:t>
            </a:r>
          </a:p>
          <a:p>
            <a:endParaRPr lang="en-US" altLang="ko-KR" dirty="0"/>
          </a:p>
          <a:p>
            <a:r>
              <a:rPr lang="en-US" altLang="ko-KR" dirty="0"/>
              <a:t>SAM does remarkably well on several metrics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C168E79-38AC-454C-2D82-9BBBD6280077}"/>
              </a:ext>
            </a:extLst>
          </p:cNvPr>
          <p:cNvCxnSpPr/>
          <p:nvPr/>
        </p:nvCxnSpPr>
        <p:spPr>
          <a:xfrm>
            <a:off x="5659120" y="4876800"/>
            <a:ext cx="345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9FBF6B2-0E33-DE2B-9BF1-66B77EDF6586}"/>
              </a:ext>
            </a:extLst>
          </p:cNvPr>
          <p:cNvCxnSpPr/>
          <p:nvPr/>
        </p:nvCxnSpPr>
        <p:spPr>
          <a:xfrm>
            <a:off x="5171440" y="4876800"/>
            <a:ext cx="345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5085FD-6747-133C-C9E1-32B74C84CD98}"/>
              </a:ext>
            </a:extLst>
          </p:cNvPr>
          <p:cNvCxnSpPr/>
          <p:nvPr/>
        </p:nvCxnSpPr>
        <p:spPr>
          <a:xfrm>
            <a:off x="3434080" y="4876800"/>
            <a:ext cx="345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82CA79B-104A-6177-C0AC-F27C8D47D222}"/>
              </a:ext>
            </a:extLst>
          </p:cNvPr>
          <p:cNvCxnSpPr/>
          <p:nvPr/>
        </p:nvCxnSpPr>
        <p:spPr>
          <a:xfrm>
            <a:off x="3992880" y="4876800"/>
            <a:ext cx="345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1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1F66B-5212-9EF5-998A-1F0BB553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5DDE3-DA08-38CE-D23A-855F1F22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4. Zero-Shot </a:t>
            </a:r>
            <a:r>
              <a:rPr lang="en-US" altLang="ko-KR" sz="2400" b="1" dirty="0"/>
              <a:t>Instance Segmentation</a:t>
            </a:r>
          </a:p>
          <a:p>
            <a:r>
              <a:rPr lang="en-US" altLang="ko-KR" dirty="0"/>
              <a:t>Approach: higher-level vision</a:t>
            </a:r>
          </a:p>
          <a:p>
            <a:pPr lvl="1"/>
            <a:r>
              <a:rPr lang="en-US" altLang="ko-KR" dirty="0"/>
              <a:t>Object detector (same as </a:t>
            </a:r>
            <a:r>
              <a:rPr lang="en-US" altLang="ko-KR" dirty="0" err="1"/>
              <a:t>ViTDet</a:t>
            </a:r>
            <a:r>
              <a:rPr lang="en-US" altLang="ko-KR" dirty="0"/>
              <a:t>) output boxes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en-US" altLang="ko-KR" dirty="0"/>
              <a:t>prompt SAM</a:t>
            </a:r>
          </a:p>
          <a:p>
            <a:r>
              <a:rPr lang="en-US" altLang="ko-KR" dirty="0"/>
              <a:t>Results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D8C81A-F4C6-971D-D7E5-83791E8B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0"/>
          <a:stretch/>
        </p:blipFill>
        <p:spPr>
          <a:xfrm>
            <a:off x="635635" y="3347720"/>
            <a:ext cx="5733959" cy="1447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0C0581-2FD8-3BD8-0632-B73EC6571AFA}"/>
              </a:ext>
            </a:extLst>
          </p:cNvPr>
          <p:cNvSpPr txBox="1"/>
          <p:nvPr/>
        </p:nvSpPr>
        <p:spPr>
          <a:xfrm>
            <a:off x="6684217" y="3703469"/>
            <a:ext cx="4725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AP metric: </a:t>
            </a:r>
            <a:r>
              <a:rPr lang="en-US" altLang="ko-KR" dirty="0" err="1"/>
              <a:t>ViTDet</a:t>
            </a:r>
            <a:r>
              <a:rPr lang="en-US" altLang="ko-KR" dirty="0"/>
              <a:t>-H &gt; SAM on both datasets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271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1F66B-5212-9EF5-998A-1F0BB553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5DDE3-DA08-38CE-D23A-855F1F22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4. Zero-Shot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Instance Segmentation</a:t>
            </a:r>
          </a:p>
          <a:p>
            <a:r>
              <a:rPr lang="en-US" altLang="ko-KR" dirty="0"/>
              <a:t>Results</a:t>
            </a:r>
          </a:p>
          <a:p>
            <a:pPr lvl="1"/>
            <a:r>
              <a:rPr lang="en-US" altLang="ko-KR" dirty="0"/>
              <a:t>SAM masks are often </a:t>
            </a:r>
            <a:r>
              <a:rPr lang="en-US" altLang="ko-KR" b="1" dirty="0"/>
              <a:t>qualitatively better </a:t>
            </a:r>
            <a:r>
              <a:rPr lang="en-US" altLang="ko-KR" dirty="0"/>
              <a:t>than those of </a:t>
            </a:r>
            <a:r>
              <a:rPr lang="en-US" altLang="ko-KR" dirty="0" err="1"/>
              <a:t>ViTDet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670B7F-4F07-17F5-116E-0A2047314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940"/>
          <a:stretch/>
        </p:blipFill>
        <p:spPr>
          <a:xfrm>
            <a:off x="666647" y="3042532"/>
            <a:ext cx="5733959" cy="202908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F21ECD87-7A39-81E6-743B-2D6CBD64650F}"/>
              </a:ext>
            </a:extLst>
          </p:cNvPr>
          <p:cNvGrpSpPr/>
          <p:nvPr/>
        </p:nvGrpSpPr>
        <p:grpSpPr>
          <a:xfrm>
            <a:off x="7162800" y="2044186"/>
            <a:ext cx="4904544" cy="4795558"/>
            <a:chOff x="7162800" y="1205084"/>
            <a:chExt cx="4904544" cy="47955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A24A74-5277-8D68-51DB-14F96AEB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216"/>
            <a:stretch/>
          </p:blipFill>
          <p:spPr>
            <a:xfrm>
              <a:off x="7270596" y="3418840"/>
              <a:ext cx="4796748" cy="258180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5DCDEF-5712-E681-3976-E256853C8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9969"/>
            <a:stretch/>
          </p:blipFill>
          <p:spPr>
            <a:xfrm>
              <a:off x="7162800" y="1205084"/>
              <a:ext cx="4820529" cy="25818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5030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7D29-9F20-4C64-C0E3-B72BFC51E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C2A072-D07C-6859-EA6C-ACFFEF17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5. Zero-Shot </a:t>
            </a:r>
            <a:r>
              <a:rPr lang="en-US" altLang="ko-KR" sz="2400" b="1" dirty="0"/>
              <a:t>Text-to-Mask</a:t>
            </a:r>
          </a:p>
          <a:p>
            <a:r>
              <a:rPr lang="en-US" altLang="ko-KR" dirty="0"/>
              <a:t>Approach: a proof-of-concept of SAM’s </a:t>
            </a:r>
            <a:r>
              <a:rPr lang="en-US" altLang="ko-KR" b="1" dirty="0"/>
              <a:t>ability to process text prompts</a:t>
            </a:r>
          </a:p>
          <a:p>
            <a:r>
              <a:rPr lang="en-US" altLang="ko-KR" dirty="0"/>
              <a:t>Results</a:t>
            </a:r>
          </a:p>
          <a:p>
            <a:pPr lvl="1"/>
            <a:r>
              <a:rPr lang="en-US" altLang="ko-KR" dirty="0"/>
              <a:t>SAM can segment objects based on simple text prompts</a:t>
            </a:r>
          </a:p>
          <a:p>
            <a:pPr lvl="1"/>
            <a:r>
              <a:rPr lang="en-US" altLang="ko-KR" dirty="0"/>
              <a:t>SAM fails to make a correct prediction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an additional point prompt can help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9C289-F012-522D-F8F9-288E9490B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36"/>
          <a:stretch/>
        </p:blipFill>
        <p:spPr>
          <a:xfrm>
            <a:off x="6391369" y="2627452"/>
            <a:ext cx="5800631" cy="42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22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75E67-FF4A-3533-1A48-5BBA9BB1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7520D-7126-49CD-A7AB-B26C6F63D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Segment Anything</a:t>
            </a:r>
            <a:r>
              <a:rPr lang="en-US" altLang="ko-KR" dirty="0"/>
              <a:t> (SA) project: a new </a:t>
            </a:r>
            <a:r>
              <a:rPr lang="en-US" altLang="ko-KR" b="1" dirty="0"/>
              <a:t>task</a:t>
            </a:r>
            <a:r>
              <a:rPr lang="en-US" altLang="ko-KR" dirty="0"/>
              <a:t>, </a:t>
            </a:r>
            <a:r>
              <a:rPr lang="en-US" altLang="ko-KR" b="1" dirty="0"/>
              <a:t>model</a:t>
            </a:r>
            <a:r>
              <a:rPr lang="en-US" altLang="ko-KR" dirty="0"/>
              <a:t>, and </a:t>
            </a:r>
            <a:r>
              <a:rPr lang="en-US" altLang="ko-KR" b="1" dirty="0"/>
              <a:t>dataset</a:t>
            </a:r>
            <a:r>
              <a:rPr lang="en-US" altLang="ko-KR" dirty="0"/>
              <a:t> for </a:t>
            </a:r>
            <a:r>
              <a:rPr lang="en-US" altLang="ko-KR" b="1" dirty="0"/>
              <a:t>image segmentation</a:t>
            </a:r>
          </a:p>
          <a:p>
            <a:endParaRPr lang="en-US" altLang="ko-KR" dirty="0"/>
          </a:p>
          <a:p>
            <a:r>
              <a:rPr lang="en-US" altLang="ko-KR" dirty="0"/>
              <a:t>The </a:t>
            </a:r>
            <a:r>
              <a:rPr lang="en-US" altLang="ko-KR" b="1" dirty="0"/>
              <a:t>largest segmentation dataset</a:t>
            </a:r>
            <a:r>
              <a:rPr lang="en-US" altLang="ko-KR" dirty="0"/>
              <a:t>: over 1 billion masks on 11M images.</a:t>
            </a:r>
          </a:p>
          <a:p>
            <a:r>
              <a:rPr lang="en-US" altLang="ko-KR" dirty="0"/>
              <a:t>The model is designed and trained to be </a:t>
            </a:r>
            <a:r>
              <a:rPr lang="en-US" altLang="ko-KR" b="1" dirty="0" err="1"/>
              <a:t>promptable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Its capabilities on numerous tasks and find that its </a:t>
            </a:r>
            <a:r>
              <a:rPr lang="en-US" altLang="ko-KR" b="1" dirty="0"/>
              <a:t>zero-shot performance</a:t>
            </a:r>
            <a:r>
              <a:rPr lang="en-US" altLang="ko-KR" dirty="0"/>
              <a:t> is impressive.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436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7E6BC-71B1-F725-FCAF-E6ED8C04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37B21-ED01-74A4-E2BB-AA0B752A7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400" dirty="0"/>
              <a:t>6. </a:t>
            </a:r>
            <a:r>
              <a:rPr lang="en-US" altLang="ko-KR" sz="2400" b="1" dirty="0"/>
              <a:t>Ablations</a:t>
            </a:r>
          </a:p>
          <a:p>
            <a:r>
              <a:rPr lang="en-US" altLang="ko-KR" dirty="0"/>
              <a:t>Data engine stages</a:t>
            </a:r>
          </a:p>
          <a:p>
            <a:pPr lvl="1"/>
            <a:r>
              <a:rPr lang="en-US" altLang="ko-KR" dirty="0"/>
              <a:t>Each stage increases </a:t>
            </a:r>
            <a:r>
              <a:rPr lang="en-US" altLang="ko-KR" dirty="0" err="1"/>
              <a:t>mIoU</a:t>
            </a:r>
            <a:endParaRPr lang="en-US" altLang="ko-KR" dirty="0"/>
          </a:p>
          <a:p>
            <a:pPr lvl="1"/>
            <a:r>
              <a:rPr lang="en-US" altLang="ko-KR" dirty="0"/>
              <a:t>Tested a fourth setup that uses only the automatically generated masks</a:t>
            </a:r>
          </a:p>
          <a:p>
            <a:pPr lvl="2"/>
            <a:r>
              <a:rPr lang="en-US" altLang="ko-KR" dirty="0"/>
              <a:t>to simplify the training setup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4CA73-5B1B-C15F-87C7-C35292A4D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7" y="3596215"/>
            <a:ext cx="5567843" cy="25569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16278E-AD0E-71B0-1A5C-7B77A39E2F44}"/>
              </a:ext>
            </a:extLst>
          </p:cNvPr>
          <p:cNvSpPr/>
          <p:nvPr/>
        </p:nvSpPr>
        <p:spPr>
          <a:xfrm>
            <a:off x="4710896" y="3877519"/>
            <a:ext cx="1099595" cy="2164466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3970F-79E4-9E4F-25EF-046E1F5A815B}"/>
              </a:ext>
            </a:extLst>
          </p:cNvPr>
          <p:cNvSpPr txBox="1"/>
          <p:nvPr/>
        </p:nvSpPr>
        <p:spPr>
          <a:xfrm>
            <a:off x="4920696" y="348965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31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7E6BC-71B1-F725-FCAF-E6ED8C046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Zero-Shot Transfer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037B21-ED01-74A4-E2BB-AA0B752A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0588"/>
            <a:ext cx="7329468" cy="5305762"/>
          </a:xfr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Ablations</a:t>
            </a:r>
          </a:p>
          <a:p>
            <a:r>
              <a:rPr lang="en-US" altLang="ko-KR" dirty="0"/>
              <a:t>Training data scaling</a:t>
            </a:r>
          </a:p>
          <a:p>
            <a:pPr lvl="1"/>
            <a:r>
              <a:rPr lang="en-US" altLang="ko-KR" dirty="0"/>
              <a:t>1M images: results comparable to using the full dataset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Image encoder scaling</a:t>
            </a:r>
          </a:p>
          <a:p>
            <a:pPr lvl="1"/>
            <a:r>
              <a:rPr lang="en-US" altLang="ko-KR" dirty="0"/>
              <a:t>Further image encoder scaling does not appear fruitful at this time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29086B-21B3-66C9-B9F7-3134F9E4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80" y="1593423"/>
            <a:ext cx="4363515" cy="21979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18B9A0-B68C-D646-44BF-42425913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4077727"/>
            <a:ext cx="4239306" cy="210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3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A56A-708E-F11D-030B-FDAE4C2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D5C8-CE79-35AC-5DDE-2E15F094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Foundation models</a:t>
            </a:r>
          </a:p>
          <a:p>
            <a:pPr lvl="1"/>
            <a:r>
              <a:rPr lang="en-US" altLang="ko-KR" dirty="0"/>
              <a:t>Pre-trained model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foundation model (rebranded)</a:t>
            </a:r>
          </a:p>
          <a:p>
            <a:pPr lvl="1"/>
            <a:r>
              <a:rPr lang="en-US" altLang="ko-KR" dirty="0"/>
              <a:t>Trained on broad data at scale and are adaptable to a wide range of downstream tasks</a:t>
            </a:r>
          </a:p>
          <a:p>
            <a:r>
              <a:rPr lang="en-US" altLang="ko-KR" b="1" dirty="0"/>
              <a:t>Compositionality</a:t>
            </a:r>
          </a:p>
          <a:p>
            <a:pPr lvl="1"/>
            <a:r>
              <a:rPr lang="en-US" altLang="ko-KR" dirty="0"/>
              <a:t>New capabilities: used </a:t>
            </a:r>
            <a:r>
              <a:rPr lang="en-US" altLang="ko-KR" b="1" dirty="0"/>
              <a:t>as a component </a:t>
            </a:r>
            <a:r>
              <a:rPr lang="en-US" altLang="ko-KR" dirty="0"/>
              <a:t>in larger systems</a:t>
            </a:r>
          </a:p>
          <a:p>
            <a:pPr lvl="1"/>
            <a:r>
              <a:rPr lang="en-US" altLang="ko-KR" dirty="0"/>
              <a:t>Our goal is to make this kind of </a:t>
            </a:r>
            <a:r>
              <a:rPr lang="en-US" altLang="ko-KR" b="1" dirty="0"/>
              <a:t>composition straightforward </a:t>
            </a:r>
            <a:r>
              <a:rPr lang="en-US" altLang="ko-KR" dirty="0"/>
              <a:t>with SAM.</a:t>
            </a:r>
          </a:p>
          <a:p>
            <a:pPr lvl="2"/>
            <a:r>
              <a:rPr lang="en-US" altLang="ko-KR" dirty="0"/>
              <a:t>SAM to predict a valid mask for a wide range of segmentation prompts </a:t>
            </a:r>
          </a:p>
          <a:p>
            <a:pPr marL="914400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create a reliable interface between SAM and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1231368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A56A-708E-F11D-030B-FDAE4C21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D5C8-CE79-35AC-5DDE-2E15F094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Limitations</a:t>
            </a:r>
          </a:p>
          <a:p>
            <a:pPr lvl="1"/>
            <a:r>
              <a:rPr lang="en-US" altLang="ko-KR" dirty="0"/>
              <a:t>While SAM performs well in general, it is </a:t>
            </a:r>
            <a:r>
              <a:rPr lang="en-US" altLang="ko-KR" b="1" dirty="0"/>
              <a:t>not perfect</a:t>
            </a:r>
            <a:endParaRPr lang="en-US" altLang="ko-KR" dirty="0"/>
          </a:p>
          <a:p>
            <a:pPr lvl="1"/>
            <a:r>
              <a:rPr lang="en-US" altLang="ko-KR" dirty="0"/>
              <a:t>Dedicated interactive segmentation methods to </a:t>
            </a:r>
            <a:r>
              <a:rPr lang="en-US" altLang="ko-KR" b="1" dirty="0"/>
              <a:t>outperform SAM when many points are provided</a:t>
            </a:r>
          </a:p>
          <a:p>
            <a:pPr lvl="1"/>
            <a:r>
              <a:rPr lang="en-US" altLang="ko-KR" dirty="0"/>
              <a:t>Not real-time when using a heavy image encoder</a:t>
            </a:r>
          </a:p>
          <a:p>
            <a:pPr lvl="1"/>
            <a:r>
              <a:rPr lang="en-US" altLang="ko-KR" b="1" dirty="0"/>
              <a:t>Text-to-mask task is exploratory and not entirely robust</a:t>
            </a:r>
          </a:p>
          <a:p>
            <a:pPr lvl="1"/>
            <a:r>
              <a:rPr lang="en-US" altLang="ko-KR" b="1" dirty="0"/>
              <a:t>Unclear how to design simple prompts</a:t>
            </a:r>
            <a:r>
              <a:rPr lang="en-US" altLang="ko-KR" dirty="0"/>
              <a:t> that implement semantic and panoptic segmentation</a:t>
            </a:r>
          </a:p>
          <a:p>
            <a:r>
              <a:rPr lang="en-US" altLang="ko-KR" b="1" dirty="0"/>
              <a:t>Conclusion</a:t>
            </a:r>
          </a:p>
          <a:p>
            <a:pPr lvl="1"/>
            <a:r>
              <a:rPr lang="en-US" altLang="ko-KR" dirty="0"/>
              <a:t>The Segment Anything project is an attempt to lift image segmentation into the era of foundation models.</a:t>
            </a:r>
          </a:p>
          <a:p>
            <a:pPr lvl="1"/>
            <a:r>
              <a:rPr lang="en-US" altLang="ko-KR" dirty="0"/>
              <a:t>Our principal contributions: </a:t>
            </a:r>
            <a:r>
              <a:rPr lang="en-US" altLang="ko-KR" b="1" dirty="0"/>
              <a:t>a new task (</a:t>
            </a:r>
            <a:r>
              <a:rPr lang="en-US" altLang="ko-KR" b="1" dirty="0" err="1"/>
              <a:t>promptable</a:t>
            </a:r>
            <a:r>
              <a:rPr lang="en-US" altLang="ko-KR" b="1" dirty="0"/>
              <a:t> segmentation), model (SAM), and dataset (SA-1B)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72818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58C489-7D5E-04AF-8F4A-C6801211AD5D}"/>
              </a:ext>
            </a:extLst>
          </p:cNvPr>
          <p:cNvSpPr txBox="1"/>
          <p:nvPr/>
        </p:nvSpPr>
        <p:spPr>
          <a:xfrm>
            <a:off x="5557837" y="3136612"/>
            <a:ext cx="107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END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138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A60B0-F97C-E5DE-9878-57E5C706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4B8E9-9BDE-7C2A-7036-39A2177A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012" y="1050588"/>
            <a:ext cx="11870987" cy="5807412"/>
          </a:xfrm>
        </p:spPr>
        <p:txBody>
          <a:bodyPr>
            <a:normAutofit/>
          </a:bodyPr>
          <a:lstStyle/>
          <a:p>
            <a:r>
              <a:rPr lang="en-US" altLang="ko-KR" dirty="0"/>
              <a:t>Revolutionizing NLP</a:t>
            </a:r>
          </a:p>
          <a:p>
            <a:pPr lvl="1"/>
            <a:r>
              <a:rPr lang="en-US" altLang="ko-KR" dirty="0"/>
              <a:t>Large language models pre-trained on web-scale datasets = </a:t>
            </a:r>
            <a:r>
              <a:rPr lang="en-US" altLang="ko-KR" b="1" dirty="0"/>
              <a:t>foundation models</a:t>
            </a:r>
          </a:p>
          <a:p>
            <a:pPr lvl="1"/>
            <a:r>
              <a:rPr lang="en-US" altLang="ko-KR" dirty="0"/>
              <a:t>Implemented with </a:t>
            </a:r>
            <a:r>
              <a:rPr lang="en-US" altLang="ko-KR" b="1" dirty="0"/>
              <a:t>prompt engineering</a:t>
            </a:r>
          </a:p>
          <a:p>
            <a:pPr lvl="1"/>
            <a:r>
              <a:rPr lang="en-US" altLang="ko-KR" dirty="0"/>
              <a:t>Abundant text corpora from the web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zero &amp; few-shot performance compare surprisingly well to fine-tuned models</a:t>
            </a:r>
            <a:endParaRPr lang="en-US" altLang="ko-KR" b="1" dirty="0"/>
          </a:p>
          <a:p>
            <a:pPr marL="457200" lvl="1" indent="0">
              <a:buNone/>
            </a:pPr>
            <a:endParaRPr lang="en-US" altLang="ko-KR" b="1" dirty="0"/>
          </a:p>
          <a:p>
            <a:pPr lvl="1"/>
            <a:endParaRPr lang="en-US" altLang="ko-KR" b="1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Empirical trends: improving with </a:t>
            </a:r>
            <a:r>
              <a:rPr lang="en-US" altLang="ko-KR" b="1" dirty="0"/>
              <a:t>model scale</a:t>
            </a:r>
            <a:r>
              <a:rPr lang="en-US" altLang="ko-KR" dirty="0"/>
              <a:t>, </a:t>
            </a:r>
            <a:r>
              <a:rPr lang="en-US" altLang="ko-KR" b="1" dirty="0"/>
              <a:t>dataset size</a:t>
            </a:r>
            <a:r>
              <a:rPr lang="en-US" altLang="ko-KR" dirty="0"/>
              <a:t>, and </a:t>
            </a:r>
            <a:r>
              <a:rPr lang="en-US" altLang="ko-KR" b="1" dirty="0"/>
              <a:t>total training compute</a:t>
            </a:r>
          </a:p>
          <a:p>
            <a:r>
              <a:rPr lang="en-US" altLang="ko-KR" dirty="0"/>
              <a:t>Foundation models in computer vision</a:t>
            </a:r>
          </a:p>
          <a:p>
            <a:pPr lvl="1"/>
            <a:r>
              <a:rPr lang="en-US" altLang="ko-KR" dirty="0"/>
              <a:t>Paired text and images align from the web (ex. CLIP)</a:t>
            </a:r>
          </a:p>
          <a:p>
            <a:pPr lvl="1"/>
            <a:r>
              <a:rPr lang="en-US" altLang="ko-KR" b="1" dirty="0"/>
              <a:t>Abundant training data does not exist</a:t>
            </a:r>
          </a:p>
          <a:p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10DB800-F59C-9257-631A-AFE57A0CB1E0}"/>
              </a:ext>
            </a:extLst>
          </p:cNvPr>
          <p:cNvSpPr/>
          <p:nvPr/>
        </p:nvSpPr>
        <p:spPr>
          <a:xfrm>
            <a:off x="1617785" y="3246269"/>
            <a:ext cx="1781908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Prompt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: hand-crafted text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6CA3C5A-4641-503E-4466-173BFC452A44}"/>
              </a:ext>
            </a:extLst>
          </p:cNvPr>
          <p:cNvSpPr/>
          <p:nvPr/>
        </p:nvSpPr>
        <p:spPr>
          <a:xfrm>
            <a:off x="3552091" y="3524692"/>
            <a:ext cx="597877" cy="35755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23C2C90-31C5-29FD-F38E-A274E08917D3}"/>
              </a:ext>
            </a:extLst>
          </p:cNvPr>
          <p:cNvSpPr/>
          <p:nvPr/>
        </p:nvSpPr>
        <p:spPr>
          <a:xfrm>
            <a:off x="4314092" y="3246269"/>
            <a:ext cx="1781908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Language model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19F3023-B2FC-7D9F-4A46-0FB4B5E2B68F}"/>
              </a:ext>
            </a:extLst>
          </p:cNvPr>
          <p:cNvSpPr/>
          <p:nvPr/>
        </p:nvSpPr>
        <p:spPr>
          <a:xfrm>
            <a:off x="6904892" y="3246269"/>
            <a:ext cx="1781908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Valid textual response</a:t>
            </a:r>
            <a:r>
              <a:rPr lang="en-US" altLang="ko-KR" dirty="0">
                <a:solidFill>
                  <a:schemeClr val="tx1"/>
                </a:solidFill>
              </a:rPr>
              <a:t> for the task at hand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EEE9A2B-F4B0-CB80-AF6A-BA0916FDCB6B}"/>
              </a:ext>
            </a:extLst>
          </p:cNvPr>
          <p:cNvSpPr/>
          <p:nvPr/>
        </p:nvSpPr>
        <p:spPr>
          <a:xfrm>
            <a:off x="6215474" y="3524692"/>
            <a:ext cx="597877" cy="35755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7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5507E-3AE4-31E3-68D5-5FDBCF86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2EB59-1950-4301-FDED-A16B5DC35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Our goal: </a:t>
            </a:r>
            <a:r>
              <a:rPr lang="en-US" altLang="ko-KR" b="1" dirty="0"/>
              <a:t>build a foundation model for image segmentation</a:t>
            </a:r>
          </a:p>
          <a:p>
            <a:r>
              <a:rPr lang="en-US" altLang="ko-KR" dirty="0"/>
              <a:t>The success of this plan hinges on three components: </a:t>
            </a:r>
            <a:r>
              <a:rPr lang="en-US" altLang="ko-KR" b="1" dirty="0"/>
              <a:t>task</a:t>
            </a:r>
            <a:r>
              <a:rPr lang="en-US" altLang="ko-KR" dirty="0"/>
              <a:t>, </a:t>
            </a:r>
            <a:r>
              <a:rPr lang="en-US" altLang="ko-KR" b="1" dirty="0"/>
              <a:t>model</a:t>
            </a:r>
            <a:r>
              <a:rPr lang="en-US" altLang="ko-KR" dirty="0"/>
              <a:t>, and </a:t>
            </a:r>
            <a:r>
              <a:rPr lang="en-US" altLang="ko-KR" b="1" dirty="0"/>
              <a:t>data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To develop them, we address the following questions about image segmentation:</a:t>
            </a:r>
          </a:p>
          <a:p>
            <a:pPr lvl="1"/>
            <a:r>
              <a:rPr lang="en-US" altLang="ko-KR" dirty="0"/>
              <a:t>What </a:t>
            </a:r>
            <a:r>
              <a:rPr lang="en-US" altLang="ko-KR" b="1" dirty="0"/>
              <a:t>task</a:t>
            </a:r>
            <a:r>
              <a:rPr lang="en-US" altLang="ko-KR" dirty="0"/>
              <a:t> will enable zero-shot generalization?</a:t>
            </a:r>
          </a:p>
          <a:p>
            <a:pPr lvl="1"/>
            <a:r>
              <a:rPr lang="en-US" altLang="ko-KR" dirty="0"/>
              <a:t>What is the corresponding </a:t>
            </a:r>
            <a:r>
              <a:rPr lang="en-US" altLang="ko-KR" b="1" dirty="0"/>
              <a:t>model</a:t>
            </a:r>
            <a:r>
              <a:rPr lang="en-US" altLang="ko-KR" dirty="0"/>
              <a:t> architecture?</a:t>
            </a:r>
          </a:p>
          <a:p>
            <a:pPr lvl="1"/>
            <a:r>
              <a:rPr lang="en-US" altLang="ko-KR" dirty="0"/>
              <a:t>What </a:t>
            </a:r>
            <a:r>
              <a:rPr lang="en-US" altLang="ko-KR" b="1" dirty="0"/>
              <a:t>data</a:t>
            </a:r>
            <a:r>
              <a:rPr lang="en-US" altLang="ko-KR" dirty="0"/>
              <a:t> can power this task and model?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B5D0-90F4-F7D6-DB58-0764A5D95A20}"/>
              </a:ext>
            </a:extLst>
          </p:cNvPr>
          <p:cNvSpPr txBox="1"/>
          <p:nvPr/>
        </p:nvSpPr>
        <p:spPr>
          <a:xfrm>
            <a:off x="5802923" y="2813539"/>
            <a:ext cx="331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Promptable</a:t>
            </a:r>
            <a:r>
              <a:rPr lang="en-US" altLang="ko-KR" dirty="0"/>
              <a:t> segmentation task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E07362-0166-B320-FBEA-8CC0699EAFFD}"/>
              </a:ext>
            </a:extLst>
          </p:cNvPr>
          <p:cNvSpPr txBox="1"/>
          <p:nvPr/>
        </p:nvSpPr>
        <p:spPr>
          <a:xfrm>
            <a:off x="5802923" y="3305798"/>
            <a:ext cx="305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Supports flexible prompting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EE70F-7D15-BFCD-6F2E-3A019F66B069}"/>
              </a:ext>
            </a:extLst>
          </p:cNvPr>
          <p:cNvSpPr txBox="1"/>
          <p:nvPr/>
        </p:nvSpPr>
        <p:spPr>
          <a:xfrm>
            <a:off x="5802923" y="3792531"/>
            <a:ext cx="363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Diverse, large-scale source of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93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00265D0-6DA0-7EFC-242D-0EFD16C6DB20}"/>
              </a:ext>
            </a:extLst>
          </p:cNvPr>
          <p:cNvSpPr/>
          <p:nvPr/>
        </p:nvSpPr>
        <p:spPr>
          <a:xfrm>
            <a:off x="1901754" y="1671380"/>
            <a:ext cx="2355285" cy="34030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58D66B1-1834-3D5A-9BF5-00E21526C1C1}"/>
              </a:ext>
            </a:extLst>
          </p:cNvPr>
          <p:cNvSpPr/>
          <p:nvPr/>
        </p:nvSpPr>
        <p:spPr>
          <a:xfrm>
            <a:off x="6522720" y="1671380"/>
            <a:ext cx="741680" cy="340300"/>
          </a:xfrm>
          <a:prstGeom prst="roundRect">
            <a:avLst/>
          </a:prstGeom>
          <a:solidFill>
            <a:srgbClr val="E4D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11402A-31D8-D3F9-6676-7720B6F20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Promptable</a:t>
            </a:r>
            <a:r>
              <a:rPr lang="en-US" altLang="ko-KR" dirty="0"/>
              <a:t> segmentation task</a:t>
            </a:r>
          </a:p>
          <a:p>
            <a:pPr lvl="1"/>
            <a:r>
              <a:rPr lang="en-US" altLang="ko-KR" dirty="0"/>
              <a:t>Return a valid segmentation mask given any segmentation prompt 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4746556-339B-6A35-DA39-35B10A61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Task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14822-2787-0373-9C2F-B6AF17E4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67" y="2397150"/>
            <a:ext cx="3873209" cy="297676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5F9453-E6C1-0B8E-7A4B-2FD00766C63D}"/>
              </a:ext>
            </a:extLst>
          </p:cNvPr>
          <p:cNvSpPr/>
          <p:nvPr/>
        </p:nvSpPr>
        <p:spPr>
          <a:xfrm>
            <a:off x="6522720" y="5728360"/>
            <a:ext cx="4873968" cy="1032332"/>
          </a:xfrm>
          <a:prstGeom prst="roundRect">
            <a:avLst/>
          </a:prstGeom>
          <a:solidFill>
            <a:srgbClr val="E4D4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Simply specifies what to segment in an image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(e.g., point, </a:t>
            </a:r>
            <a:r>
              <a:rPr lang="en-US" altLang="ko-KR" dirty="0" err="1">
                <a:solidFill>
                  <a:schemeClr val="tx1"/>
                </a:solidFill>
              </a:rPr>
              <a:t>bbox</a:t>
            </a:r>
            <a:r>
              <a:rPr lang="en-US" altLang="ko-KR" dirty="0">
                <a:solidFill>
                  <a:schemeClr val="tx1"/>
                </a:solidFill>
              </a:rPr>
              <a:t>, mask, or text information identifying an object)</a:t>
            </a: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AED1B6-B437-E8F0-10DD-BD95AD2346EB}"/>
              </a:ext>
            </a:extLst>
          </p:cNvPr>
          <p:cNvSpPr/>
          <p:nvPr/>
        </p:nvSpPr>
        <p:spPr>
          <a:xfrm>
            <a:off x="162559" y="5729294"/>
            <a:ext cx="6360161" cy="103233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When a prompt is ambiguous and could refer to multiple objects, the output should be a </a:t>
            </a:r>
            <a:r>
              <a:rPr lang="en-US" altLang="ko-KR" b="1" dirty="0">
                <a:solidFill>
                  <a:schemeClr val="tx1"/>
                </a:solidFill>
              </a:rPr>
              <a:t>reasonable mask for at least one of those objects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8F34B4-5A0E-F3C7-6D0B-8441F47A9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46"/>
          <a:stretch/>
        </p:blipFill>
        <p:spPr>
          <a:xfrm>
            <a:off x="1440647" y="2219469"/>
            <a:ext cx="3221963" cy="3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Constraints on the model architecture</a:t>
            </a:r>
          </a:p>
          <a:p>
            <a:pPr lvl="1"/>
            <a:r>
              <a:rPr lang="en-US" altLang="ko-KR" dirty="0"/>
              <a:t>Must support flexible prompts</a:t>
            </a:r>
          </a:p>
          <a:p>
            <a:pPr lvl="1"/>
            <a:r>
              <a:rPr lang="en-US" altLang="ko-KR" dirty="0"/>
              <a:t>Needs to compute masks in amortized real-time to allow interactive use</a:t>
            </a:r>
          </a:p>
          <a:p>
            <a:pPr lvl="1"/>
            <a:r>
              <a:rPr lang="en-US" altLang="ko-KR" dirty="0"/>
              <a:t>Must be ambiguity-aware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Segment Anything Model (SAM)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A6FD3C-0887-866A-095C-16D7ADB8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3155949"/>
            <a:ext cx="4029075" cy="3420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0CE66-E1B7-C41A-70DB-FA3732B918B8}"/>
              </a:ext>
            </a:extLst>
          </p:cNvPr>
          <p:cNvSpPr txBox="1"/>
          <p:nvPr/>
        </p:nvSpPr>
        <p:spPr>
          <a:xfrm>
            <a:off x="4815840" y="3249563"/>
            <a:ext cx="10566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 err="1"/>
              <a:t>multiple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340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Image encoder</a:t>
            </a:r>
          </a:p>
          <a:p>
            <a:pPr lvl="1"/>
            <a:r>
              <a:rPr lang="en-US" altLang="ko-KR" b="1" dirty="0"/>
              <a:t>Masked Autoencoder (MAE) </a:t>
            </a:r>
            <a:r>
              <a:rPr lang="en-US" altLang="ko-KR" dirty="0"/>
              <a:t>pre-trained Vision Transformer (</a:t>
            </a:r>
            <a:r>
              <a:rPr lang="en-US" altLang="ko-KR" dirty="0" err="1"/>
              <a:t>ViT</a:t>
            </a:r>
            <a:r>
              <a:rPr lang="en-US" altLang="ko-KR" dirty="0"/>
              <a:t>): </a:t>
            </a:r>
            <a:r>
              <a:rPr lang="en-US" altLang="ko-KR" dirty="0" err="1"/>
              <a:t>ViT</a:t>
            </a:r>
            <a:r>
              <a:rPr lang="en-US" altLang="ko-KR" dirty="0"/>
              <a:t>-H/16</a:t>
            </a:r>
          </a:p>
          <a:p>
            <a:pPr lvl="1"/>
            <a:r>
              <a:rPr lang="en-US" altLang="ko-KR" b="1" dirty="0"/>
              <a:t>Computed only once per image</a:t>
            </a:r>
            <a:r>
              <a:rPr lang="en-US" altLang="ko-KR" dirty="0"/>
              <a:t>, not per prompt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the prompt encoder and mask decoder predict a mask from a prompt in </a:t>
            </a:r>
            <a:r>
              <a:rPr lang="en-US" altLang="ko-KR" b="1" dirty="0"/>
              <a:t>∼50ms</a:t>
            </a:r>
            <a:r>
              <a:rPr lang="en-US" altLang="ko-KR" dirty="0"/>
              <a:t> in a web browser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ADB33-5FF4-ACD1-0B85-3F2C59A7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Segment Anything - </a:t>
            </a:r>
            <a:r>
              <a:rPr lang="en-US" altLang="ko-KR" sz="3200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4E3368-31D8-8539-1DB4-E244A74C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Image encoder</a:t>
            </a:r>
          </a:p>
          <a:p>
            <a:pPr lvl="1"/>
            <a:r>
              <a:rPr lang="en-US" altLang="ko-KR" b="1" dirty="0"/>
              <a:t>Masked Autoencoder(MAE) </a:t>
            </a:r>
            <a:r>
              <a:rPr lang="en-US" altLang="ko-KR" dirty="0"/>
              <a:t>pre-trained Vision Transformer (</a:t>
            </a:r>
            <a:r>
              <a:rPr lang="en-US" altLang="ko-KR" dirty="0" err="1"/>
              <a:t>ViT</a:t>
            </a:r>
            <a:r>
              <a:rPr lang="en-US" altLang="ko-KR" dirty="0"/>
              <a:t>): </a:t>
            </a:r>
            <a:r>
              <a:rPr lang="en-US" altLang="ko-KR" dirty="0" err="1"/>
              <a:t>ViT</a:t>
            </a:r>
            <a:r>
              <a:rPr lang="en-US" altLang="ko-KR" dirty="0"/>
              <a:t>-H/16</a:t>
            </a:r>
          </a:p>
          <a:p>
            <a:pPr lvl="1"/>
            <a:r>
              <a:rPr lang="en-US" altLang="ko-KR" b="1" dirty="0"/>
              <a:t>Computed only once per image</a:t>
            </a:r>
            <a:r>
              <a:rPr lang="en-US" altLang="ko-KR" dirty="0"/>
              <a:t>, not per prompt</a:t>
            </a:r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the prompt encoder and mask decoder predict a mask from a prompt in </a:t>
            </a:r>
            <a:r>
              <a:rPr lang="en-US" altLang="ko-KR" b="1" dirty="0"/>
              <a:t>∼50ms </a:t>
            </a:r>
            <a:r>
              <a:rPr lang="en-US" altLang="ko-KR" dirty="0"/>
              <a:t>in a web browser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6A30-61B4-E475-73C3-ED53213C3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14" b="28495"/>
          <a:stretch/>
        </p:blipFill>
        <p:spPr>
          <a:xfrm>
            <a:off x="1" y="1102447"/>
            <a:ext cx="11460480" cy="23572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CF06E2-7C9A-0DE3-0B14-745EC89B4B13}"/>
              </a:ext>
            </a:extLst>
          </p:cNvPr>
          <p:cNvSpPr/>
          <p:nvPr/>
        </p:nvSpPr>
        <p:spPr>
          <a:xfrm>
            <a:off x="139700" y="1102447"/>
            <a:ext cx="5765800" cy="1920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846357-4E5D-0791-331E-EBB66F606274}"/>
              </a:ext>
            </a:extLst>
          </p:cNvPr>
          <p:cNvSpPr/>
          <p:nvPr/>
        </p:nvSpPr>
        <p:spPr>
          <a:xfrm>
            <a:off x="321012" y="1670277"/>
            <a:ext cx="1527092" cy="10892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image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DA5ED6-5509-A0EA-5C88-15FACC6A65AC}"/>
              </a:ext>
            </a:extLst>
          </p:cNvPr>
          <p:cNvGrpSpPr/>
          <p:nvPr/>
        </p:nvGrpSpPr>
        <p:grpSpPr>
          <a:xfrm>
            <a:off x="2358901" y="1761054"/>
            <a:ext cx="878908" cy="880138"/>
            <a:chOff x="-2105824" y="1117368"/>
            <a:chExt cx="987842" cy="9892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F5DFF49-231E-09EA-EF95-6F862550E666}"/>
                </a:ext>
              </a:extLst>
            </p:cNvPr>
            <p:cNvSpPr/>
            <p:nvPr/>
          </p:nvSpPr>
          <p:spPr>
            <a:xfrm>
              <a:off x="-2105824" y="1117368"/>
              <a:ext cx="987841" cy="9892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F422737-0162-7A5F-5AA8-4458664118A4}"/>
                </a:ext>
              </a:extLst>
            </p:cNvPr>
            <p:cNvSpPr/>
            <p:nvPr/>
          </p:nvSpPr>
          <p:spPr>
            <a:xfrm>
              <a:off x="-2105824" y="1259956"/>
              <a:ext cx="987842" cy="7046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1024x1024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resize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1D1F82-4819-2FC2-004D-33C1EAA74191}"/>
              </a:ext>
            </a:extLst>
          </p:cNvPr>
          <p:cNvSpPr/>
          <p:nvPr/>
        </p:nvSpPr>
        <p:spPr>
          <a:xfrm>
            <a:off x="3787233" y="1642688"/>
            <a:ext cx="1814914" cy="1116870"/>
          </a:xfrm>
          <a:prstGeom prst="rect">
            <a:avLst/>
          </a:prstGeom>
          <a:solidFill>
            <a:srgbClr val="D2E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ViT</a:t>
            </a:r>
            <a:r>
              <a:rPr lang="en-US" altLang="ko-KR" sz="1600" dirty="0">
                <a:solidFill>
                  <a:schemeClr val="tx1"/>
                </a:solidFill>
              </a:rPr>
              <a:t>-H/16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(image encoder)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075E4F9-EA0F-2636-B550-3241476377EA}"/>
              </a:ext>
            </a:extLst>
          </p:cNvPr>
          <p:cNvCxnSpPr/>
          <p:nvPr/>
        </p:nvCxnSpPr>
        <p:spPr>
          <a:xfrm>
            <a:off x="1929127" y="2222339"/>
            <a:ext cx="3210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6DDA6DE-8DEA-9FFF-669B-09A83548CED8}"/>
              </a:ext>
            </a:extLst>
          </p:cNvPr>
          <p:cNvCxnSpPr/>
          <p:nvPr/>
        </p:nvCxnSpPr>
        <p:spPr>
          <a:xfrm>
            <a:off x="3352813" y="2222339"/>
            <a:ext cx="3210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958157-2331-1DD5-E4EC-869A36DF61A5}"/>
              </a:ext>
            </a:extLst>
          </p:cNvPr>
          <p:cNvSpPr txBox="1"/>
          <p:nvPr/>
        </p:nvSpPr>
        <p:spPr>
          <a:xfrm>
            <a:off x="5372488" y="3155973"/>
            <a:ext cx="1768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  <a:highlight>
                  <a:srgbClr val="D2E8D4"/>
                </a:highlight>
              </a:rPr>
              <a:t>(256x64x64)</a:t>
            </a:r>
          </a:p>
        </p:txBody>
      </p:sp>
    </p:spTree>
    <p:extLst>
      <p:ext uri="{BB962C8B-B14F-4D97-AF65-F5344CB8AC3E}">
        <p14:creationId xmlns:p14="http://schemas.microsoft.com/office/powerpoint/2010/main" val="290999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13409</TotalTime>
  <Words>1748</Words>
  <Application>Microsoft Office PowerPoint</Application>
  <PresentationFormat>와이드스크린</PresentationFormat>
  <Paragraphs>312</Paragraphs>
  <Slides>34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-apple-system</vt:lpstr>
      <vt:lpstr>맑은 고딕</vt:lpstr>
      <vt:lpstr>Arial</vt:lpstr>
      <vt:lpstr>Calibri</vt:lpstr>
      <vt:lpstr>Wingdings</vt:lpstr>
      <vt:lpstr>Office 테마</vt:lpstr>
      <vt:lpstr>3_디자인 사용자 지정</vt:lpstr>
      <vt:lpstr>2_디자인 사용자 지정</vt:lpstr>
      <vt:lpstr>1_디자인 사용자 지정</vt:lpstr>
      <vt:lpstr>디자인 사용자 지정</vt:lpstr>
      <vt:lpstr>PowerPoint 프레젠테이션</vt:lpstr>
      <vt:lpstr>Contents</vt:lpstr>
      <vt:lpstr>Abstract</vt:lpstr>
      <vt:lpstr>Introduction</vt:lpstr>
      <vt:lpstr>Introduction</vt:lpstr>
      <vt:lpstr>Segment Anything - Task</vt:lpstr>
      <vt:lpstr>Segment Anything - Model</vt:lpstr>
      <vt:lpstr>Segment Anything - Model</vt:lpstr>
      <vt:lpstr>Segment Anything - Model</vt:lpstr>
      <vt:lpstr>Segment Anything - Model</vt:lpstr>
      <vt:lpstr>Segment Anything - Model</vt:lpstr>
      <vt:lpstr>Segment Anything - Model</vt:lpstr>
      <vt:lpstr>Segment Anything - Model</vt:lpstr>
      <vt:lpstr>Segment Anything - Data Engine</vt:lpstr>
      <vt:lpstr>Segment Anything - Data Engine</vt:lpstr>
      <vt:lpstr>Segment Anything - Data Engine</vt:lpstr>
      <vt:lpstr>Segment Anything - Data Engine</vt:lpstr>
      <vt:lpstr>Segment Anything - Dataset</vt:lpstr>
      <vt:lpstr>Segment Anything - Dataset</vt:lpstr>
      <vt:lpstr>Segment Anything - Dataset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Zero-Shot Transfer Experiments</vt:lpstr>
      <vt:lpstr>Discussion</vt:lpstr>
      <vt:lpstr>Discussion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CT nodule CAD</dc:title>
  <dc:creator>이소영</dc:creator>
  <cp:lastModifiedBy>이소영</cp:lastModifiedBy>
  <cp:revision>143</cp:revision>
  <dcterms:created xsi:type="dcterms:W3CDTF">2022-10-26T13:52:33Z</dcterms:created>
  <dcterms:modified xsi:type="dcterms:W3CDTF">2023-05-17T03:01:53Z</dcterms:modified>
</cp:coreProperties>
</file>